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14"/>
  </p:notesMasterIdLst>
  <p:sldIdLst>
    <p:sldId id="256" r:id="rId2"/>
    <p:sldId id="257" r:id="rId3"/>
    <p:sldId id="259" r:id="rId4"/>
    <p:sldId id="264" r:id="rId5"/>
    <p:sldId id="265" r:id="rId6"/>
    <p:sldId id="267" r:id="rId7"/>
    <p:sldId id="268" r:id="rId8"/>
    <p:sldId id="269" r:id="rId9"/>
    <p:sldId id="270" r:id="rId10"/>
    <p:sldId id="271" r:id="rId11"/>
    <p:sldId id="272" r:id="rId12"/>
    <p:sldId id="27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5C8E2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8" d="100"/>
          <a:sy n="88" d="100"/>
        </p:scale>
        <p:origin x="-1062"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1260E5-B885-45FE-A0C3-00DFD39E5E69}" type="datetimeFigureOut">
              <a:rPr lang="lt-LT" smtClean="0"/>
              <a:pPr/>
              <a:t>2014.02.24</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073060-2684-42D3-BFA2-81F39CA1702B}" type="slidenum">
              <a:rPr lang="lt-LT" smtClean="0"/>
              <a:pPr/>
              <a:t>‹#›</a:t>
            </a:fld>
            <a:endParaRPr lang="lt-LT"/>
          </a:p>
        </p:txBody>
      </p:sp>
    </p:spTree>
    <p:extLst>
      <p:ext uri="{BB962C8B-B14F-4D97-AF65-F5344CB8AC3E}">
        <p14:creationId xmlns:p14="http://schemas.microsoft.com/office/powerpoint/2010/main" xmlns="" val="2468843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pPr/>
              <a:t>1</a:t>
            </a:fld>
            <a:endParaRPr lang="lt-LT"/>
          </a:p>
        </p:txBody>
      </p:sp>
    </p:spTree>
    <p:extLst>
      <p:ext uri="{BB962C8B-B14F-4D97-AF65-F5344CB8AC3E}">
        <p14:creationId xmlns:p14="http://schemas.microsoft.com/office/powerpoint/2010/main" xmlns="" val="1174902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pPr/>
              <a:t>4</a:t>
            </a:fld>
            <a:endParaRPr lang="lt-LT"/>
          </a:p>
        </p:txBody>
      </p:sp>
    </p:spTree>
    <p:extLst>
      <p:ext uri="{BB962C8B-B14F-4D97-AF65-F5344CB8AC3E}">
        <p14:creationId xmlns:p14="http://schemas.microsoft.com/office/powerpoint/2010/main" xmlns="" val="4162065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pPr/>
              <a:t>5</a:t>
            </a:fld>
            <a:endParaRPr lang="lt-LT"/>
          </a:p>
        </p:txBody>
      </p:sp>
    </p:spTree>
    <p:extLst>
      <p:ext uri="{BB962C8B-B14F-4D97-AF65-F5344CB8AC3E}">
        <p14:creationId xmlns:p14="http://schemas.microsoft.com/office/powerpoint/2010/main" xmlns="" val="4162065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pPr/>
              <a:t>6</a:t>
            </a:fld>
            <a:endParaRPr lang="lt-LT"/>
          </a:p>
        </p:txBody>
      </p:sp>
    </p:spTree>
    <p:extLst>
      <p:ext uri="{BB962C8B-B14F-4D97-AF65-F5344CB8AC3E}">
        <p14:creationId xmlns:p14="http://schemas.microsoft.com/office/powerpoint/2010/main" xmlns="" val="4162065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pPr/>
              <a:t>7</a:t>
            </a:fld>
            <a:endParaRPr lang="lt-LT"/>
          </a:p>
        </p:txBody>
      </p:sp>
    </p:spTree>
    <p:extLst>
      <p:ext uri="{BB962C8B-B14F-4D97-AF65-F5344CB8AC3E}">
        <p14:creationId xmlns:p14="http://schemas.microsoft.com/office/powerpoint/2010/main" xmlns="" val="4162065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pPr/>
              <a:t>8</a:t>
            </a:fld>
            <a:endParaRPr lang="lt-LT"/>
          </a:p>
        </p:txBody>
      </p:sp>
    </p:spTree>
    <p:extLst>
      <p:ext uri="{BB962C8B-B14F-4D97-AF65-F5344CB8AC3E}">
        <p14:creationId xmlns:p14="http://schemas.microsoft.com/office/powerpoint/2010/main" xmlns="" val="4162065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pPr/>
              <a:t>9</a:t>
            </a:fld>
            <a:endParaRPr lang="lt-LT"/>
          </a:p>
        </p:txBody>
      </p:sp>
    </p:spTree>
    <p:extLst>
      <p:ext uri="{BB962C8B-B14F-4D97-AF65-F5344CB8AC3E}">
        <p14:creationId xmlns:p14="http://schemas.microsoft.com/office/powerpoint/2010/main" xmlns="" val="4162065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pPr/>
              <a:t>10</a:t>
            </a:fld>
            <a:endParaRPr lang="lt-LT"/>
          </a:p>
        </p:txBody>
      </p:sp>
    </p:spTree>
    <p:extLst>
      <p:ext uri="{BB962C8B-B14F-4D97-AF65-F5344CB8AC3E}">
        <p14:creationId xmlns:p14="http://schemas.microsoft.com/office/powerpoint/2010/main" xmlns="" val="4162065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pPr/>
              <a:t>11</a:t>
            </a:fld>
            <a:endParaRPr lang="lt-LT"/>
          </a:p>
        </p:txBody>
      </p:sp>
    </p:spTree>
    <p:extLst>
      <p:ext uri="{BB962C8B-B14F-4D97-AF65-F5344CB8AC3E}">
        <p14:creationId xmlns:p14="http://schemas.microsoft.com/office/powerpoint/2010/main" xmlns="" val="4162065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pPr/>
              <a:t>12</a:t>
            </a:fld>
            <a:endParaRPr lang="lt-LT"/>
          </a:p>
        </p:txBody>
      </p:sp>
    </p:spTree>
    <p:extLst>
      <p:ext uri="{BB962C8B-B14F-4D97-AF65-F5344CB8AC3E}">
        <p14:creationId xmlns:p14="http://schemas.microsoft.com/office/powerpoint/2010/main" xmlns="" val="41620658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5787972"/>
            <a:ext cx="9147765" cy="1077115"/>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5C8E26"/>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6C9CF47F-1F4D-45A2-B717-962E1D04EDC8}" type="datetimeFigureOut">
              <a:rPr lang="en-US" smtClean="0"/>
              <a:pPr/>
              <a:t>2/24/2014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7365AB8-C4B9-4D5A-A883-A0BD10B60C7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C9CF47F-1F4D-45A2-B717-962E1D04EDC8}" type="datetimeFigureOut">
              <a:rPr lang="en-US" smtClean="0"/>
              <a:pPr/>
              <a:t>2/24/2014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7365AB8-C4B9-4D5A-A883-A0BD10B60C72}"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C9CF47F-1F4D-45A2-B717-962E1D04EDC8}" type="datetimeFigureOut">
              <a:rPr lang="en-US" smtClean="0"/>
              <a:pPr/>
              <a:t>2/24/2014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7365AB8-C4B9-4D5A-A883-A0BD10B60C7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C9CF47F-1F4D-45A2-B717-962E1D04EDC8}" type="datetimeFigureOut">
              <a:rPr lang="en-US" smtClean="0"/>
              <a:pPr/>
              <a:t>2/24/2014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7365AB8-C4B9-4D5A-A883-A0BD10B60C72}"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C9CF47F-1F4D-45A2-B717-962E1D04EDC8}" type="datetimeFigureOut">
              <a:rPr lang="en-US" smtClean="0"/>
              <a:pPr/>
              <a:t>2/24/2014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7365AB8-C4B9-4D5A-A883-A0BD10B60C7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6C9CF47F-1F4D-45A2-B717-962E1D04EDC8}" type="datetimeFigureOut">
              <a:rPr lang="en-US" smtClean="0"/>
              <a:pPr/>
              <a:t>2/24/2014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7365AB8-C4B9-4D5A-A883-A0BD10B60C72}"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C9CF47F-1F4D-45A2-B717-962E1D04EDC8}" type="datetimeFigureOut">
              <a:rPr lang="en-US" smtClean="0"/>
              <a:pPr/>
              <a:t>2/24/2014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7365AB8-C4B9-4D5A-A883-A0BD10B60C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6C9CF47F-1F4D-45A2-B717-962E1D04EDC8}" type="datetimeFigureOut">
              <a:rPr lang="en-US" smtClean="0"/>
              <a:pPr/>
              <a:t>2/24/2014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7365AB8-C4B9-4D5A-A883-A0BD10B60C7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C9CF47F-1F4D-45A2-B717-962E1D04EDC8}" type="datetimeFigureOut">
              <a:rPr lang="en-US" smtClean="0"/>
              <a:pPr/>
              <a:t>2/24/2014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7365AB8-C4B9-4D5A-A883-A0BD10B60C7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C9CF47F-1F4D-45A2-B717-962E1D04EDC8}" type="datetimeFigureOut">
              <a:rPr lang="en-US" smtClean="0"/>
              <a:pPr/>
              <a:t>2/24/2014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7365AB8-C4B9-4D5A-A883-A0BD10B60C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C9CF47F-1F4D-45A2-B717-962E1D04EDC8}" type="datetimeFigureOut">
              <a:rPr lang="en-US" smtClean="0"/>
              <a:pPr/>
              <a:t>2/24/2014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7365AB8-C4B9-4D5A-A883-A0BD10B60C7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5C8E26"/>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C9CF47F-1F4D-45A2-B717-962E1D04EDC8}" type="datetimeFigureOut">
              <a:rPr lang="en-US" smtClean="0"/>
              <a:pPr/>
              <a:t>2/24/2014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7365AB8-C4B9-4D5A-A883-A0BD10B60C7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5720" y="1752600"/>
            <a:ext cx="8534638" cy="2491381"/>
          </a:xfrm>
        </p:spPr>
        <p:txBody>
          <a:bodyPr>
            <a:normAutofit fontScale="90000"/>
          </a:bodyPr>
          <a:lstStyle/>
          <a:p>
            <a:r>
              <a:rPr lang="lv-LV" sz="2400" dirty="0" smtClean="0"/>
              <a:t/>
            </a:r>
            <a:br>
              <a:rPr lang="lv-LV" sz="2400" dirty="0" smtClean="0"/>
            </a:br>
            <a:r>
              <a:rPr lang="lv-LV" sz="2000" dirty="0" smtClean="0"/>
              <a:t>EU Lifelong Learning Programme, KA4 project</a:t>
            </a:r>
            <a:br>
              <a:rPr lang="lv-LV" sz="2000" dirty="0" smtClean="0"/>
            </a:br>
            <a:r>
              <a:rPr lang="lv-LV" sz="2400" dirty="0" smtClean="0"/>
              <a:t/>
            </a:r>
            <a:br>
              <a:rPr lang="lv-LV" sz="2400" dirty="0" smtClean="0"/>
            </a:br>
            <a:r>
              <a:rPr lang="sr-Cyrl-RS" sz="3100" i="1" dirty="0" smtClean="0"/>
              <a:t>Дисеминација и експлоатација кроз библиотеке – за успех и одрживост резултата пројеката целоживотног учења (</a:t>
            </a:r>
            <a:r>
              <a:rPr lang="en-US" sz="3100" i="1" dirty="0" smtClean="0"/>
              <a:t>LLP</a:t>
            </a:r>
            <a:r>
              <a:rPr lang="sr-Cyrl-RS" sz="3100" i="1" dirty="0" smtClean="0"/>
              <a:t>) </a:t>
            </a:r>
            <a:r>
              <a:rPr lang="sr-Latn-RS" sz="2800" dirty="0" smtClean="0"/>
              <a:t/>
            </a:r>
            <a:br>
              <a:rPr lang="sr-Latn-RS" sz="2800" dirty="0" smtClean="0"/>
            </a:br>
            <a:r>
              <a:rPr lang="lv-LV" sz="3200" dirty="0" smtClean="0"/>
              <a:t>                   </a:t>
            </a:r>
            <a:r>
              <a:rPr lang="sr-Cyrl-RS" sz="2000" dirty="0" smtClean="0"/>
              <a:t>Новембар </a:t>
            </a:r>
            <a:r>
              <a:rPr lang="lv-LV" sz="2000" dirty="0" smtClean="0"/>
              <a:t>2012 – </a:t>
            </a:r>
            <a:r>
              <a:rPr lang="sr-Cyrl-RS" sz="2000" dirty="0" smtClean="0"/>
              <a:t>Октобар </a:t>
            </a:r>
            <a:r>
              <a:rPr lang="lv-LV" sz="2000" dirty="0" smtClean="0"/>
              <a:t>2014</a:t>
            </a:r>
            <a:r>
              <a:rPr lang="lv-LV" sz="3200" dirty="0" smtClean="0"/>
              <a:t>                                      </a:t>
            </a:r>
            <a:endParaRPr lang="en-US" sz="3200" dirty="0"/>
          </a:p>
        </p:txBody>
      </p:sp>
      <p:sp>
        <p:nvSpPr>
          <p:cNvPr id="3" name="Subtitle 2"/>
          <p:cNvSpPr>
            <a:spLocks noGrp="1"/>
          </p:cNvSpPr>
          <p:nvPr>
            <p:ph type="subTitle" idx="1"/>
          </p:nvPr>
        </p:nvSpPr>
        <p:spPr>
          <a:xfrm>
            <a:off x="1981200" y="5795045"/>
            <a:ext cx="6934200" cy="1199704"/>
          </a:xfrm>
        </p:spPr>
        <p:txBody>
          <a:bodyPr/>
          <a:lstStyle/>
          <a:p>
            <a:endParaRPr lang="lv-LV" dirty="0" smtClean="0"/>
          </a:p>
          <a:p>
            <a:pPr algn="r"/>
            <a:r>
              <a:rPr lang="lv-LV" sz="1600" dirty="0" smtClean="0"/>
              <a:t>531194-LLP-2012-LV-KA4-KA4MP</a:t>
            </a:r>
            <a:endParaRPr lang="en-US" sz="16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486400" y="152400"/>
            <a:ext cx="3581410" cy="14859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00" y="4343400"/>
            <a:ext cx="1066800" cy="1066800"/>
          </a:xfrm>
          <a:prstGeom prst="rect">
            <a:avLst/>
          </a:prstGeom>
        </p:spPr>
      </p:pic>
      <p:sp>
        <p:nvSpPr>
          <p:cNvPr id="7" name="Rectangle 6"/>
          <p:cNvSpPr/>
          <p:nvPr/>
        </p:nvSpPr>
        <p:spPr>
          <a:xfrm>
            <a:off x="1828800" y="4876800"/>
            <a:ext cx="3895618" cy="369332"/>
          </a:xfrm>
          <a:prstGeom prst="rect">
            <a:avLst/>
          </a:prstGeom>
        </p:spPr>
        <p:txBody>
          <a:bodyPr wrap="none">
            <a:spAutoFit/>
          </a:bodyPr>
          <a:lstStyle/>
          <a:p>
            <a:r>
              <a:rPr lang="en-US" b="1" i="1" dirty="0">
                <a:solidFill>
                  <a:schemeClr val="accent3">
                    <a:lumMod val="50000"/>
                  </a:schemeClr>
                </a:solidFill>
              </a:rPr>
              <a:t>Social Innovation Fund, Lithuania</a:t>
            </a:r>
            <a:endParaRPr lang="lt-LT" b="1" i="1" dirty="0">
              <a:solidFill>
                <a:schemeClr val="accent3">
                  <a:lumMod val="50000"/>
                </a:schemeClr>
              </a:solidFill>
            </a:endParaRPr>
          </a:p>
        </p:txBody>
      </p:sp>
      <p:pic>
        <p:nvPicPr>
          <p:cNvPr id="8" name="Picture 3"/>
          <p:cNvPicPr>
            <a:picLocks noChangeAspect="1" noChangeArrowheads="1"/>
          </p:cNvPicPr>
          <p:nvPr/>
        </p:nvPicPr>
        <p:blipFill rotWithShape="1">
          <a:blip r:embed="rId5">
            <a:extLst>
              <a:ext uri="{28A0092B-C50C-407E-A947-70E740481C1C}">
                <a14:useLocalDpi xmlns:a14="http://schemas.microsoft.com/office/drawing/2010/main" xmlns=""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3444805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610599" cy="4495801"/>
          </a:xfrm>
        </p:spPr>
        <p:txBody>
          <a:bodyPr>
            <a:normAutofit/>
          </a:bodyPr>
          <a:lstStyle/>
          <a:p>
            <a:pPr algn="just">
              <a:spcBef>
                <a:spcPts val="600"/>
              </a:spcBef>
              <a:buClr>
                <a:srgbClr val="D8551A"/>
              </a:buClr>
              <a:buFont typeface="Wingdings" pitchFamily="2" charset="2"/>
              <a:buChar char="§"/>
            </a:pPr>
            <a:endParaRPr lang="sr-Cyrl-RS" sz="2000" dirty="0" smtClean="0"/>
          </a:p>
          <a:p>
            <a:pPr algn="just">
              <a:spcBef>
                <a:spcPts val="600"/>
              </a:spcBef>
              <a:buClr>
                <a:srgbClr val="D8551A"/>
              </a:buClr>
              <a:buFont typeface="Wingdings" pitchFamily="2" charset="2"/>
              <a:buChar char="§"/>
            </a:pPr>
            <a:r>
              <a:rPr lang="sr-Cyrl-RS" sz="2000" dirty="0" smtClean="0"/>
              <a:t>Као водећи европски програм на пољу образовања и обуке, Програм целоживотног учења </a:t>
            </a:r>
            <a:r>
              <a:rPr lang="en-GB" sz="2000" dirty="0" smtClean="0"/>
              <a:t>(</a:t>
            </a:r>
            <a:r>
              <a:rPr lang="en-GB" sz="2000" dirty="0"/>
              <a:t>LLP) </a:t>
            </a:r>
            <a:r>
              <a:rPr lang="sr-Cyrl-RS" sz="2000" dirty="0" smtClean="0"/>
              <a:t>омогућује појединцима да у сваком тренутку свог живота, широм Европе, учествују у</a:t>
            </a:r>
            <a:r>
              <a:rPr lang="sr-Latn-RS" sz="2000" dirty="0" smtClean="0"/>
              <a:t> </a:t>
            </a:r>
            <a:r>
              <a:rPr lang="sr-Cyrl-RS" sz="2000" dirty="0" smtClean="0"/>
              <a:t>различитим активностима образовања. Ово је кровни програм под чијим плаштом се реализују различите образовне активности и обуке.</a:t>
            </a:r>
            <a:r>
              <a:rPr lang="en-GB" sz="2000" dirty="0" smtClean="0"/>
              <a:t> LLP </a:t>
            </a:r>
            <a:r>
              <a:rPr lang="sr-Cyrl-RS" sz="2000" dirty="0" smtClean="0"/>
              <a:t>је подељен у 4 сектора са подпрограмима и 4 такозвана “трансверзална” програма</a:t>
            </a:r>
            <a:r>
              <a:rPr lang="en-GB" sz="2000" dirty="0" smtClean="0"/>
              <a:t>.</a:t>
            </a:r>
            <a:endParaRPr lang="lt-LT" sz="2000" dirty="0"/>
          </a:p>
          <a:p>
            <a:pPr algn="just">
              <a:spcBef>
                <a:spcPts val="600"/>
              </a:spcBef>
              <a:buClr>
                <a:srgbClr val="D8551A"/>
              </a:buClr>
              <a:buFont typeface="Wingdings" pitchFamily="2" charset="2"/>
              <a:buChar char="§"/>
            </a:pPr>
            <a:r>
              <a:rPr lang="sr-Cyrl-RS" sz="2000" dirty="0" smtClean="0"/>
              <a:t>Извршна агенција за образовање, аудиовизуелност и културу </a:t>
            </a:r>
            <a:r>
              <a:rPr lang="en-GB" sz="2000" dirty="0" smtClean="0"/>
              <a:t>(</a:t>
            </a:r>
            <a:r>
              <a:rPr lang="en-GB" sz="2000" dirty="0"/>
              <a:t>EACEA) </a:t>
            </a:r>
            <a:r>
              <a:rPr lang="sr-Cyrl-RS" sz="2000" dirty="0" smtClean="0"/>
              <a:t>је задужена за управљање одређеним деловима програма целоживотног учења а она се налази под супервизијом надређеног директората </a:t>
            </a:r>
            <a:r>
              <a:rPr lang="en-GB" sz="2000" dirty="0" smtClean="0"/>
              <a:t>(</a:t>
            </a:r>
            <a:r>
              <a:rPr lang="en-GB" sz="2000" dirty="0"/>
              <a:t>DG EAC</a:t>
            </a:r>
            <a:r>
              <a:rPr lang="en-GB" sz="2000" dirty="0" smtClean="0"/>
              <a:t>).</a:t>
            </a:r>
            <a:endParaRPr lang="lt-LT" sz="2000" dirty="0"/>
          </a:p>
        </p:txBody>
      </p:sp>
      <p:sp>
        <p:nvSpPr>
          <p:cNvPr id="2" name="Title 1"/>
          <p:cNvSpPr>
            <a:spLocks noGrp="1"/>
          </p:cNvSpPr>
          <p:nvPr>
            <p:ph type="title"/>
          </p:nvPr>
        </p:nvSpPr>
        <p:spPr>
          <a:xfrm>
            <a:off x="76200" y="76200"/>
            <a:ext cx="9067800" cy="924475"/>
          </a:xfrm>
        </p:spPr>
        <p:txBody>
          <a:bodyPr>
            <a:normAutofit fontScale="90000"/>
          </a:bodyPr>
          <a:lstStyle/>
          <a:p>
            <a:r>
              <a:rPr lang="sr-Cyrl-RS" sz="2800" b="1" dirty="0" smtClean="0">
                <a:solidFill>
                  <a:srgbClr val="7030A0"/>
                </a:solidFill>
              </a:rPr>
              <a:t>Основни подаци о Програму целоживотног учења </a:t>
            </a:r>
            <a:br>
              <a:rPr lang="sr-Cyrl-RS" sz="2800" b="1" dirty="0" smtClean="0">
                <a:solidFill>
                  <a:srgbClr val="7030A0"/>
                </a:solidFill>
              </a:rPr>
            </a:br>
            <a:r>
              <a:rPr lang="sr-Cyrl-RS" sz="2800" b="1" dirty="0" smtClean="0">
                <a:solidFill>
                  <a:srgbClr val="7030A0"/>
                </a:solidFill>
              </a:rPr>
              <a:t>(</a:t>
            </a:r>
            <a:r>
              <a:rPr lang="en-US" sz="2800" dirty="0" smtClean="0">
                <a:solidFill>
                  <a:srgbClr val="7030A0"/>
                </a:solidFill>
              </a:rPr>
              <a:t>LLP - </a:t>
            </a:r>
            <a:r>
              <a:rPr lang="en-GB" sz="2800" b="1" dirty="0" smtClean="0">
                <a:solidFill>
                  <a:srgbClr val="7030A0"/>
                </a:solidFill>
              </a:rPr>
              <a:t>Life </a:t>
            </a:r>
            <a:r>
              <a:rPr lang="en-GB" sz="2800" b="1" dirty="0">
                <a:solidFill>
                  <a:srgbClr val="7030A0"/>
                </a:solidFill>
              </a:rPr>
              <a:t>Long Learning </a:t>
            </a:r>
            <a:r>
              <a:rPr lang="en-GB" sz="2800" b="1" dirty="0" smtClean="0">
                <a:solidFill>
                  <a:srgbClr val="7030A0"/>
                </a:solidFill>
              </a:rPr>
              <a:t>Programme</a:t>
            </a:r>
            <a:r>
              <a:rPr lang="sr-Cyrl-RS" sz="2800" b="1" dirty="0" smtClean="0">
                <a:solidFill>
                  <a:srgbClr val="7030A0"/>
                </a:solidFill>
              </a:rPr>
              <a:t>)</a:t>
            </a:r>
            <a:r>
              <a:rPr lang="en-GB" sz="2800" b="1" dirty="0" smtClean="0">
                <a:solidFill>
                  <a:srgbClr val="7030A0"/>
                </a:solidFill>
              </a:rPr>
              <a:t> </a:t>
            </a:r>
            <a:r>
              <a:rPr lang="en-GB" sz="2800" b="1" dirty="0">
                <a:solidFill>
                  <a:srgbClr val="7030A0"/>
                </a:solidFill>
              </a:rPr>
              <a:t>2007-2013</a:t>
            </a:r>
            <a:endParaRPr lang="lt-LT" sz="2800" dirty="0">
              <a:solidFill>
                <a:srgbClr val="7030A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664562" y="5858312"/>
            <a:ext cx="2479438" cy="1028700"/>
          </a:xfrm>
          <a:prstGeom prst="rect">
            <a:avLst/>
          </a:prstGeom>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826775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143000"/>
            <a:ext cx="9067800" cy="4370715"/>
          </a:xfrm>
        </p:spPr>
        <p:txBody>
          <a:bodyPr>
            <a:normAutofit/>
          </a:bodyPr>
          <a:lstStyle/>
          <a:p>
            <a:pPr marL="0" indent="0">
              <a:buNone/>
            </a:pPr>
            <a:r>
              <a:rPr lang="sr-Cyrl-RS" sz="2400" dirty="0" smtClean="0"/>
              <a:t>Секторски подпрограми су фокусирани на различите етапе у образовању и обуци и представљају наставак претходних програма</a:t>
            </a:r>
            <a:r>
              <a:rPr lang="en-GB" sz="2400" dirty="0" smtClean="0"/>
              <a:t>:</a:t>
            </a:r>
          </a:p>
          <a:p>
            <a:pPr marL="0" indent="0">
              <a:buNone/>
            </a:pPr>
            <a:endParaRPr lang="lt-LT" sz="2400" dirty="0"/>
          </a:p>
          <a:p>
            <a:pPr marL="268288" lvl="0" indent="-184150" fontAlgn="base">
              <a:buClr>
                <a:srgbClr val="C00000"/>
              </a:buClr>
              <a:buFont typeface="Wingdings" pitchFamily="2" charset="2"/>
              <a:buChar char="§"/>
            </a:pPr>
            <a:r>
              <a:rPr lang="sr-Cyrl-RS" sz="2400" dirty="0" smtClean="0"/>
              <a:t>Коменијус (за школе) - </a:t>
            </a:r>
            <a:r>
              <a:rPr lang="en-GB" sz="2400" dirty="0" smtClean="0"/>
              <a:t>Comenius</a:t>
            </a:r>
            <a:endParaRPr lang="lt-LT" sz="2400" dirty="0"/>
          </a:p>
          <a:p>
            <a:pPr marL="268288" lvl="0" indent="-184150" fontAlgn="base">
              <a:buClr>
                <a:srgbClr val="C00000"/>
              </a:buClr>
              <a:buFont typeface="Wingdings" pitchFamily="2" charset="2"/>
              <a:buChar char="§"/>
            </a:pPr>
            <a:r>
              <a:rPr lang="sr-Cyrl-RS" sz="2400" dirty="0" smtClean="0"/>
              <a:t>Еразмус (за високо образовање) - </a:t>
            </a:r>
            <a:r>
              <a:rPr lang="en-GB" sz="2400" dirty="0" smtClean="0"/>
              <a:t>Erasmus</a:t>
            </a:r>
            <a:r>
              <a:rPr lang="en-GB" sz="2400" dirty="0"/>
              <a:t> </a:t>
            </a:r>
            <a:endParaRPr lang="lt-LT" sz="2400" dirty="0"/>
          </a:p>
          <a:p>
            <a:pPr marL="268288" lvl="0" indent="-184150" fontAlgn="base">
              <a:buClr>
                <a:srgbClr val="C00000"/>
              </a:buClr>
              <a:buFont typeface="Wingdings" pitchFamily="2" charset="2"/>
              <a:buChar char="§"/>
            </a:pPr>
            <a:r>
              <a:rPr lang="sr-Cyrl-RS" sz="2400" dirty="0" smtClean="0"/>
              <a:t>Леонардо (за предметно образовање и обуку) - </a:t>
            </a:r>
            <a:r>
              <a:rPr lang="en-GB" sz="2400" dirty="0" smtClean="0"/>
              <a:t>Leonardo </a:t>
            </a:r>
            <a:r>
              <a:rPr lang="en-GB" sz="2400" dirty="0" err="1"/>
              <a:t>da</a:t>
            </a:r>
            <a:r>
              <a:rPr lang="en-GB" sz="2400" dirty="0"/>
              <a:t> </a:t>
            </a:r>
            <a:r>
              <a:rPr lang="en-GB" sz="2400" dirty="0" smtClean="0"/>
              <a:t>Vinci</a:t>
            </a:r>
            <a:endParaRPr lang="lt-LT" sz="2400" dirty="0"/>
          </a:p>
          <a:p>
            <a:pPr marL="268288" lvl="0" indent="-184150" fontAlgn="base">
              <a:buClr>
                <a:srgbClr val="C00000"/>
              </a:buClr>
              <a:buFont typeface="Wingdings" pitchFamily="2" charset="2"/>
              <a:buChar char="§"/>
            </a:pPr>
            <a:r>
              <a:rPr lang="sr-Cyrl-RS" sz="2400" dirty="0" smtClean="0"/>
              <a:t>Грундтвиг (за образовање одраслих) - </a:t>
            </a:r>
            <a:r>
              <a:rPr lang="en-GB" sz="2400" dirty="0" err="1" smtClean="0"/>
              <a:t>Grundtvig</a:t>
            </a:r>
            <a:endParaRPr lang="lt-LT" sz="2400" dirty="0"/>
          </a:p>
          <a:p>
            <a:pPr marL="268288" indent="-184150">
              <a:buNone/>
            </a:pPr>
            <a:endParaRPr lang="en-US" sz="2000" dirty="0"/>
          </a:p>
        </p:txBody>
      </p:sp>
      <p:sp>
        <p:nvSpPr>
          <p:cNvPr id="2" name="Title 1"/>
          <p:cNvSpPr>
            <a:spLocks noGrp="1"/>
          </p:cNvSpPr>
          <p:nvPr>
            <p:ph type="title"/>
          </p:nvPr>
        </p:nvSpPr>
        <p:spPr>
          <a:xfrm>
            <a:off x="0" y="76200"/>
            <a:ext cx="9144000" cy="924475"/>
          </a:xfrm>
        </p:spPr>
        <p:txBody>
          <a:bodyPr/>
          <a:lstStyle/>
          <a:p>
            <a:r>
              <a:rPr lang="sr-Cyrl-RS" sz="2400" b="1" dirty="0" smtClean="0">
                <a:solidFill>
                  <a:srgbClr val="7030A0"/>
                </a:solidFill>
              </a:rPr>
              <a:t>Секторски подпрограми </a:t>
            </a:r>
            <a:r>
              <a:rPr lang="en-GB" sz="2400" b="1" dirty="0" smtClean="0">
                <a:solidFill>
                  <a:srgbClr val="7030A0"/>
                </a:solidFill>
              </a:rPr>
              <a:t>LLP</a:t>
            </a:r>
            <a:endParaRPr lang="en-US" sz="2400" b="1" dirty="0">
              <a:solidFill>
                <a:srgbClr val="7030A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553200" y="5818515"/>
            <a:ext cx="2362210" cy="980063"/>
          </a:xfrm>
          <a:prstGeom prst="rect">
            <a:avLst/>
          </a:prstGeom>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5987773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762000"/>
            <a:ext cx="8991600" cy="4876800"/>
          </a:xfrm>
        </p:spPr>
        <p:txBody>
          <a:bodyPr>
            <a:normAutofit fontScale="92500"/>
          </a:bodyPr>
          <a:lstStyle/>
          <a:p>
            <a:pPr marL="0" indent="0" algn="just">
              <a:lnSpc>
                <a:spcPct val="120000"/>
              </a:lnSpc>
              <a:spcBef>
                <a:spcPts val="1200"/>
              </a:spcBef>
              <a:buNone/>
            </a:pPr>
            <a:r>
              <a:rPr lang="sr-Cyrl-RS" sz="2400" b="1" dirty="0" smtClean="0"/>
              <a:t>Трансверзални програми</a:t>
            </a:r>
            <a:r>
              <a:rPr lang="sr-Cyrl-RS" sz="2400" dirty="0" smtClean="0"/>
              <a:t> имају за циљ комплетирање секторских подпрограма, као и да се осигурају најбољи могући резултати. Теже промоцији сарадње на нивоу Европе на пољима који покривају два или више подпрограма. Такође, настоје да промовишу квалитет и транспарентност образовних система земаља чланица ЕУ.</a:t>
            </a:r>
            <a:endParaRPr lang="en-GB" sz="2400" dirty="0" smtClean="0"/>
          </a:p>
          <a:p>
            <a:pPr marL="0" indent="0">
              <a:spcBef>
                <a:spcPts val="1200"/>
              </a:spcBef>
              <a:buNone/>
            </a:pPr>
            <a:r>
              <a:rPr lang="sr-Cyrl-RS" sz="2400" b="1" i="1" dirty="0" smtClean="0"/>
              <a:t>Четири главне  активности  усмерене су ка</a:t>
            </a:r>
            <a:r>
              <a:rPr lang="en-GB" sz="2400" b="1" i="1" dirty="0" smtClean="0"/>
              <a:t>:</a:t>
            </a:r>
            <a:endParaRPr lang="lt-LT" sz="2400" dirty="0"/>
          </a:p>
          <a:p>
            <a:pPr marL="628650" indent="-452438" fontAlgn="base">
              <a:buClr>
                <a:srgbClr val="C00000"/>
              </a:buClr>
              <a:buFont typeface="Wingdings" pitchFamily="2" charset="2"/>
              <a:buChar char="§"/>
            </a:pPr>
            <a:r>
              <a:rPr lang="sr-Cyrl-RS" sz="2400" dirty="0" smtClean="0"/>
              <a:t>Политици сарадње и иновација</a:t>
            </a:r>
            <a:endParaRPr lang="lt-LT" sz="2400" dirty="0"/>
          </a:p>
          <a:p>
            <a:pPr marL="628650" indent="-452438" fontAlgn="base">
              <a:buClr>
                <a:srgbClr val="C00000"/>
              </a:buClr>
              <a:buFont typeface="Wingdings" pitchFamily="2" charset="2"/>
              <a:buChar char="§"/>
            </a:pPr>
            <a:r>
              <a:rPr lang="sr-Cyrl-RS" sz="2400" dirty="0" smtClean="0"/>
              <a:t>Језицима</a:t>
            </a:r>
            <a:endParaRPr lang="lt-LT" sz="2400" dirty="0"/>
          </a:p>
          <a:p>
            <a:pPr marL="628650" indent="-452438" fontAlgn="base">
              <a:buClr>
                <a:srgbClr val="C00000"/>
              </a:buClr>
              <a:buFont typeface="Wingdings" pitchFamily="2" charset="2"/>
              <a:buChar char="§"/>
            </a:pPr>
            <a:r>
              <a:rPr lang="sr-Cyrl-RS" sz="2400" dirty="0" smtClean="0"/>
              <a:t>Информационим и комуникационим технологијама </a:t>
            </a:r>
            <a:r>
              <a:rPr lang="en-GB" sz="2400" dirty="0" smtClean="0"/>
              <a:t>- </a:t>
            </a:r>
            <a:r>
              <a:rPr lang="sr-Cyrl-RS" sz="2400" dirty="0" smtClean="0"/>
              <a:t>ИКТ</a:t>
            </a:r>
            <a:endParaRPr lang="lt-LT" sz="2400" dirty="0"/>
          </a:p>
          <a:p>
            <a:pPr marL="628650" indent="-452438" fontAlgn="base">
              <a:buClr>
                <a:srgbClr val="C00000"/>
              </a:buClr>
              <a:buFont typeface="Wingdings" pitchFamily="2" charset="2"/>
              <a:buChar char="§"/>
            </a:pPr>
            <a:r>
              <a:rPr lang="sr-Cyrl-RS" sz="2400" dirty="0" smtClean="0"/>
              <a:t>Дисеминацији и </a:t>
            </a:r>
            <a:r>
              <a:rPr lang="sr-Cyrl-RS" sz="2400" dirty="0" smtClean="0"/>
              <a:t>експл</a:t>
            </a:r>
            <a:r>
              <a:rPr lang="sr-Latn-RS" sz="2400" dirty="0" smtClean="0"/>
              <a:t>o</a:t>
            </a:r>
            <a:r>
              <a:rPr lang="sr-Cyrl-RS" sz="2400" dirty="0" smtClean="0"/>
              <a:t>атацији </a:t>
            </a:r>
            <a:r>
              <a:rPr lang="sr-Cyrl-RS" sz="2400" dirty="0" smtClean="0"/>
              <a:t>резултата</a:t>
            </a:r>
            <a:endParaRPr lang="lt-LT" sz="2400" dirty="0"/>
          </a:p>
        </p:txBody>
      </p:sp>
      <p:sp>
        <p:nvSpPr>
          <p:cNvPr id="2" name="Title 1"/>
          <p:cNvSpPr>
            <a:spLocks noGrp="1"/>
          </p:cNvSpPr>
          <p:nvPr>
            <p:ph type="title"/>
          </p:nvPr>
        </p:nvSpPr>
        <p:spPr>
          <a:xfrm>
            <a:off x="76200" y="76200"/>
            <a:ext cx="9144000" cy="924475"/>
          </a:xfrm>
        </p:spPr>
        <p:txBody>
          <a:bodyPr/>
          <a:lstStyle/>
          <a:p>
            <a:r>
              <a:rPr lang="sr-Cyrl-RS" sz="2400" b="1" dirty="0" smtClean="0">
                <a:solidFill>
                  <a:srgbClr val="7030A0"/>
                </a:solidFill>
              </a:rPr>
              <a:t>Трансверзални програми </a:t>
            </a:r>
            <a:r>
              <a:rPr lang="en-GB" sz="2400" b="1" dirty="0" smtClean="0">
                <a:solidFill>
                  <a:srgbClr val="7030A0"/>
                </a:solidFill>
              </a:rPr>
              <a:t>LLP</a:t>
            </a:r>
            <a:endParaRPr lang="en-US" sz="2400" b="1" dirty="0">
              <a:solidFill>
                <a:srgbClr val="7030A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81790" y="5907647"/>
            <a:ext cx="2362210" cy="980063"/>
          </a:xfrm>
          <a:prstGeom prst="rect">
            <a:avLst/>
          </a:prstGeom>
        </p:spPr>
      </p:pic>
      <p:pic>
        <p:nvPicPr>
          <p:cNvPr id="102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4386" y="5939805"/>
            <a:ext cx="28829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417900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38200"/>
            <a:ext cx="9067799" cy="4876800"/>
          </a:xfrm>
        </p:spPr>
        <p:txBody>
          <a:bodyPr>
            <a:normAutofit fontScale="70000" lnSpcReduction="20000"/>
          </a:bodyPr>
          <a:lstStyle/>
          <a:p>
            <a:pPr>
              <a:lnSpc>
                <a:spcPct val="120000"/>
              </a:lnSpc>
              <a:spcBef>
                <a:spcPts val="600"/>
              </a:spcBef>
              <a:spcAft>
                <a:spcPts val="600"/>
              </a:spcAft>
              <a:buClr>
                <a:srgbClr val="C00000"/>
              </a:buClr>
              <a:buFont typeface="Wingdings" pitchFamily="2" charset="2"/>
              <a:buChar char="§"/>
            </a:pPr>
            <a:r>
              <a:rPr lang="sr-Cyrl-RS" sz="2900" b="1" dirty="0" smtClean="0"/>
              <a:t>Жан Моне</a:t>
            </a:r>
            <a:r>
              <a:rPr lang="sr-Cyrl-RS" sz="2900" dirty="0" smtClean="0"/>
              <a:t> (</a:t>
            </a:r>
            <a:r>
              <a:rPr lang="en-GB" sz="2900" dirty="0" smtClean="0"/>
              <a:t>The </a:t>
            </a:r>
            <a:r>
              <a:rPr lang="en-GB" sz="2900" dirty="0"/>
              <a:t>Jean </a:t>
            </a:r>
            <a:r>
              <a:rPr lang="en-GB" sz="2900" dirty="0" smtClean="0"/>
              <a:t>Monnet</a:t>
            </a:r>
            <a:r>
              <a:rPr lang="sr-Cyrl-RS" sz="2900" dirty="0" smtClean="0"/>
              <a:t>)</a:t>
            </a:r>
            <a:r>
              <a:rPr lang="en-GB" sz="2900" dirty="0" smtClean="0"/>
              <a:t> </a:t>
            </a:r>
            <a:r>
              <a:rPr lang="sr-Cyrl-RS" sz="2900" dirty="0" smtClean="0"/>
              <a:t> програм такође припада под окриље </a:t>
            </a:r>
            <a:r>
              <a:rPr lang="en-GB" sz="2900" dirty="0" smtClean="0"/>
              <a:t>LLP</a:t>
            </a:r>
            <a:r>
              <a:rPr lang="sr-Cyrl-RS" sz="2900" dirty="0" smtClean="0"/>
              <a:t>, као допуна секторслим и трансверзалним програмима. Подстиче наставу, критичко размишљање и дебату на тему интегративних процеса Европе у институцијама високог образовања.</a:t>
            </a:r>
            <a:endParaRPr lang="lt-LT" sz="2900" dirty="0"/>
          </a:p>
          <a:p>
            <a:pPr>
              <a:lnSpc>
                <a:spcPct val="120000"/>
              </a:lnSpc>
              <a:spcBef>
                <a:spcPts val="600"/>
              </a:spcBef>
              <a:spcAft>
                <a:spcPts val="600"/>
              </a:spcAft>
              <a:buClr>
                <a:srgbClr val="C00000"/>
              </a:buClr>
              <a:buFont typeface="Wingdings" pitchFamily="2" charset="2"/>
              <a:buChar char="§"/>
            </a:pPr>
            <a:r>
              <a:rPr lang="sr-Cyrl-RS" sz="2900" b="1" dirty="0" smtClean="0"/>
              <a:t>Еуридика </a:t>
            </a:r>
            <a:r>
              <a:rPr lang="sr-Cyrl-RS" sz="2900" dirty="0" smtClean="0"/>
              <a:t>(</a:t>
            </a:r>
            <a:r>
              <a:rPr lang="en-GB" sz="2900" dirty="0" smtClean="0"/>
              <a:t>Eurydice</a:t>
            </a:r>
            <a:r>
              <a:rPr lang="sr-Cyrl-RS" sz="2900" dirty="0" smtClean="0"/>
              <a:t>)</a:t>
            </a:r>
            <a:r>
              <a:rPr lang="en-GB" sz="2900" dirty="0" smtClean="0"/>
              <a:t> </a:t>
            </a:r>
            <a:r>
              <a:rPr lang="sr-Cyrl-RS" sz="2900" dirty="0" smtClean="0"/>
              <a:t>представља институционалну мрежу за прикупљање, надгледање, обраду и ширење поузданих информација о образовним системима и политикама широм Европе у облику спремном за поређење. Иако чини део </a:t>
            </a:r>
            <a:r>
              <a:rPr lang="en-US" sz="2900" dirty="0" smtClean="0"/>
              <a:t>LLP </a:t>
            </a:r>
            <a:r>
              <a:rPr lang="sr-Cyrl-RS" sz="2900" dirty="0" smtClean="0"/>
              <a:t>трансверзалних програма, Еуридика не пружа финансијску подрђку нити финансира пројекте.</a:t>
            </a:r>
            <a:r>
              <a:rPr lang="en-GB" sz="2900" dirty="0" smtClean="0"/>
              <a:t> </a:t>
            </a:r>
            <a:r>
              <a:rPr lang="sr-Cyrl-RS" sz="2900" dirty="0" smtClean="0"/>
              <a:t>Еуридика је мрежа која се састоји од </a:t>
            </a:r>
            <a:r>
              <a:rPr lang="sr-Cyrl-RS" sz="2900" u="sng" dirty="0" smtClean="0"/>
              <a:t>Европске јединице</a:t>
            </a:r>
            <a:r>
              <a:rPr lang="sr-Cyrl-RS" sz="2900" dirty="0" smtClean="0"/>
              <a:t> и </a:t>
            </a:r>
            <a:r>
              <a:rPr lang="sr-Cyrl-RS" sz="2900" u="sng" dirty="0" smtClean="0"/>
              <a:t>Националних јединица</a:t>
            </a:r>
            <a:r>
              <a:rPr lang="sr-Cyrl-RS" sz="2900" dirty="0" smtClean="0"/>
              <a:t>. Европску јединицу финансира Европска комисија, док Националне јединице финансирају владе које су их основале. Такође, оне могу примити и финансијску помоћ Евроске комисије.</a:t>
            </a:r>
            <a:endParaRPr lang="lt-LT" dirty="0"/>
          </a:p>
        </p:txBody>
      </p:sp>
      <p:sp>
        <p:nvSpPr>
          <p:cNvPr id="2" name="Title 1"/>
          <p:cNvSpPr>
            <a:spLocks noGrp="1"/>
          </p:cNvSpPr>
          <p:nvPr>
            <p:ph type="title"/>
          </p:nvPr>
        </p:nvSpPr>
        <p:spPr>
          <a:xfrm>
            <a:off x="0" y="0"/>
            <a:ext cx="9144000" cy="924475"/>
          </a:xfrm>
        </p:spPr>
        <p:txBody>
          <a:bodyPr/>
          <a:lstStyle/>
          <a:p>
            <a:r>
              <a:rPr lang="sr-Cyrl-RS" sz="2400" b="1" dirty="0" smtClean="0">
                <a:solidFill>
                  <a:srgbClr val="7030A0"/>
                </a:solidFill>
              </a:rPr>
              <a:t>Други програми целоживотног учења</a:t>
            </a:r>
            <a:endParaRPr lang="en-US" sz="2400" b="1" dirty="0">
              <a:solidFill>
                <a:srgbClr val="7030A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81790" y="5818515"/>
            <a:ext cx="2362210" cy="980063"/>
          </a:xfrm>
          <a:prstGeom prst="rect">
            <a:avLst/>
          </a:prstGeom>
        </p:spPr>
      </p:pic>
      <p:pic>
        <p:nvPicPr>
          <p:cNvPr id="6"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5247395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38200"/>
            <a:ext cx="9067799" cy="4876800"/>
          </a:xfrm>
        </p:spPr>
        <p:txBody>
          <a:bodyPr>
            <a:normAutofit fontScale="92500" lnSpcReduction="10000"/>
          </a:bodyPr>
          <a:lstStyle/>
          <a:p>
            <a:pPr marL="0" indent="0">
              <a:buNone/>
            </a:pPr>
            <a:r>
              <a:rPr lang="sr-Cyrl-RS" dirty="0" smtClean="0"/>
              <a:t>Сваки пројекат има неколико важних етапа</a:t>
            </a:r>
            <a:r>
              <a:rPr lang="en-GB" dirty="0" smtClean="0"/>
              <a:t>:</a:t>
            </a:r>
            <a:endParaRPr lang="lt-LT" dirty="0"/>
          </a:p>
          <a:p>
            <a:pPr marL="1527175" lvl="0" indent="-454025" fontAlgn="base">
              <a:buClr>
                <a:srgbClr val="C00000"/>
              </a:buClr>
              <a:buFont typeface="Wingdings" pitchFamily="2" charset="2"/>
              <a:buChar char="§"/>
            </a:pPr>
            <a:r>
              <a:rPr lang="sr-Cyrl-RS" dirty="0" smtClean="0"/>
              <a:t>Управљање</a:t>
            </a:r>
            <a:endParaRPr lang="lt-LT" dirty="0"/>
          </a:p>
          <a:p>
            <a:pPr marL="1527175" lvl="0" indent="-454025" fontAlgn="base">
              <a:buClr>
                <a:srgbClr val="C00000"/>
              </a:buClr>
              <a:buFont typeface="Wingdings" pitchFamily="2" charset="2"/>
              <a:buChar char="§"/>
            </a:pPr>
            <a:r>
              <a:rPr lang="sr-Cyrl-RS" dirty="0" smtClean="0"/>
              <a:t>Развој</a:t>
            </a:r>
            <a:r>
              <a:rPr lang="en-GB" dirty="0" smtClean="0"/>
              <a:t> </a:t>
            </a:r>
            <a:endParaRPr lang="lt-LT" dirty="0"/>
          </a:p>
          <a:p>
            <a:pPr marL="1527175" lvl="0" indent="-454025" fontAlgn="base">
              <a:buClr>
                <a:srgbClr val="C00000"/>
              </a:buClr>
              <a:buFont typeface="Wingdings" pitchFamily="2" charset="2"/>
              <a:buChar char="§"/>
            </a:pPr>
            <a:r>
              <a:rPr lang="sr-Cyrl-RS" dirty="0" smtClean="0"/>
              <a:t>Вредновање/осигурање квалитета</a:t>
            </a:r>
            <a:endParaRPr lang="lt-LT" dirty="0"/>
          </a:p>
          <a:p>
            <a:pPr marL="1527175" lvl="0" indent="-454025" fontAlgn="base">
              <a:buClr>
                <a:srgbClr val="C00000"/>
              </a:buClr>
              <a:buFont typeface="Wingdings" pitchFamily="2" charset="2"/>
              <a:buChar char="§"/>
            </a:pPr>
            <a:r>
              <a:rPr lang="sr-Cyrl-RS" dirty="0" smtClean="0"/>
              <a:t>Валоризацију </a:t>
            </a:r>
            <a:r>
              <a:rPr lang="en-GB" dirty="0" smtClean="0"/>
              <a:t>= </a:t>
            </a:r>
            <a:r>
              <a:rPr lang="sr-Cyrl-RS" dirty="0" smtClean="0"/>
              <a:t>дисеминација и експлоатација</a:t>
            </a:r>
            <a:endParaRPr lang="lt-LT" dirty="0"/>
          </a:p>
          <a:p>
            <a:pPr marL="360363" indent="0">
              <a:buNone/>
              <a:tabLst>
                <a:tab pos="360363" algn="l"/>
              </a:tabLst>
            </a:pPr>
            <a:endParaRPr lang="en-GB" sz="2600" i="1" dirty="0" smtClean="0">
              <a:solidFill>
                <a:schemeClr val="accent2">
                  <a:lumMod val="75000"/>
                </a:schemeClr>
              </a:solidFill>
            </a:endParaRPr>
          </a:p>
          <a:p>
            <a:pPr marL="360363" indent="0">
              <a:buNone/>
              <a:tabLst>
                <a:tab pos="360363" algn="l"/>
              </a:tabLst>
            </a:pPr>
            <a:r>
              <a:rPr lang="sr-Cyrl-RS" sz="2600" i="1" dirty="0" smtClean="0">
                <a:solidFill>
                  <a:schemeClr val="accent2">
                    <a:lumMod val="75000"/>
                  </a:schemeClr>
                </a:solidFill>
              </a:rPr>
              <a:t>“Валоризација” (</a:t>
            </a:r>
            <a:r>
              <a:rPr lang="en-GB" sz="2600" i="1" dirty="0" smtClean="0">
                <a:solidFill>
                  <a:schemeClr val="accent2">
                    <a:lumMod val="75000"/>
                  </a:schemeClr>
                </a:solidFill>
              </a:rPr>
              <a:t>Valorisation</a:t>
            </a:r>
            <a:r>
              <a:rPr lang="sr-Cyrl-RS" sz="2600" i="1" dirty="0" smtClean="0">
                <a:solidFill>
                  <a:schemeClr val="accent2">
                    <a:lumMod val="75000"/>
                  </a:schemeClr>
                </a:solidFill>
              </a:rPr>
              <a:t>) је француски еквивалент за “дисеминацију и експлоатацију резултата”</a:t>
            </a:r>
            <a:r>
              <a:rPr lang="en-GB" sz="2600" i="1" dirty="0" smtClean="0">
                <a:solidFill>
                  <a:schemeClr val="accent2">
                    <a:lumMod val="75000"/>
                  </a:schemeClr>
                </a:solidFill>
              </a:rPr>
              <a:t>. </a:t>
            </a:r>
          </a:p>
          <a:p>
            <a:pPr marL="360363" indent="0">
              <a:buNone/>
              <a:tabLst>
                <a:tab pos="360363" algn="l"/>
              </a:tabLst>
            </a:pPr>
            <a:r>
              <a:rPr lang="sr-Cyrl-RS" sz="2600" i="1" dirty="0" smtClean="0">
                <a:solidFill>
                  <a:schemeClr val="accent2">
                    <a:lumMod val="75000"/>
                  </a:schemeClr>
                </a:solidFill>
              </a:rPr>
              <a:t>Ова два термина (на енлеском) се понекад користе наизменично у контексту пројеката ЕУ на пољу целоживотног учења.</a:t>
            </a:r>
            <a:endParaRPr lang="lt-LT" sz="2600" i="1" dirty="0">
              <a:solidFill>
                <a:schemeClr val="accent2">
                  <a:lumMod val="75000"/>
                </a:schemeClr>
              </a:solidFill>
            </a:endParaRPr>
          </a:p>
          <a:p>
            <a:pPr>
              <a:buClr>
                <a:srgbClr val="C00000"/>
              </a:buClr>
              <a:buFont typeface="Wingdings" pitchFamily="2" charset="2"/>
              <a:buChar char="§"/>
            </a:pPr>
            <a:endParaRPr lang="lt-LT" dirty="0"/>
          </a:p>
        </p:txBody>
      </p:sp>
      <p:sp>
        <p:nvSpPr>
          <p:cNvPr id="2" name="Title 1"/>
          <p:cNvSpPr>
            <a:spLocks noGrp="1"/>
          </p:cNvSpPr>
          <p:nvPr>
            <p:ph type="title"/>
          </p:nvPr>
        </p:nvSpPr>
        <p:spPr>
          <a:xfrm>
            <a:off x="0" y="0"/>
            <a:ext cx="9144000" cy="924475"/>
          </a:xfrm>
        </p:spPr>
        <p:txBody>
          <a:bodyPr/>
          <a:lstStyle/>
          <a:p>
            <a:r>
              <a:rPr lang="sr-Cyrl-RS" sz="2400" b="1" dirty="0" smtClean="0">
                <a:solidFill>
                  <a:srgbClr val="7030A0"/>
                </a:solidFill>
              </a:rPr>
              <a:t>Главне етапе животног циклуса пројеката целоживотног учења</a:t>
            </a:r>
            <a:endParaRPr lang="en-US" sz="2400" b="1" dirty="0">
              <a:solidFill>
                <a:srgbClr val="7030A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81790" y="5867400"/>
            <a:ext cx="2362210" cy="980063"/>
          </a:xfrm>
          <a:prstGeom prst="rect">
            <a:avLst/>
          </a:prstGeom>
        </p:spPr>
      </p:pic>
      <p:pic>
        <p:nvPicPr>
          <p:cNvPr id="6"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3043191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38200"/>
            <a:ext cx="9067799" cy="4876800"/>
          </a:xfrm>
        </p:spPr>
        <p:txBody>
          <a:bodyPr>
            <a:normAutofit fontScale="62500" lnSpcReduction="20000"/>
          </a:bodyPr>
          <a:lstStyle/>
          <a:p>
            <a:pPr marL="0" indent="0">
              <a:buNone/>
            </a:pPr>
            <a:endParaRPr lang="en-GB" b="1" i="1" dirty="0" smtClean="0">
              <a:solidFill>
                <a:schemeClr val="accent5">
                  <a:lumMod val="75000"/>
                </a:schemeClr>
              </a:solidFill>
              <a:effectLst>
                <a:outerShdw blurRad="38100" dist="38100" dir="2700000" algn="tl">
                  <a:srgbClr val="000000">
                    <a:alpha val="43137"/>
                  </a:srgbClr>
                </a:outerShdw>
              </a:effectLst>
            </a:endParaRPr>
          </a:p>
          <a:p>
            <a:pPr marL="0" indent="0">
              <a:lnSpc>
                <a:spcPct val="120000"/>
              </a:lnSpc>
              <a:spcBef>
                <a:spcPts val="600"/>
              </a:spcBef>
              <a:spcAft>
                <a:spcPts val="600"/>
              </a:spcAft>
              <a:buNone/>
            </a:pPr>
            <a:r>
              <a:rPr lang="sr-Cyrl-RS" b="1" i="1" dirty="0" smtClean="0">
                <a:solidFill>
                  <a:srgbClr val="00B050"/>
                </a:solidFill>
              </a:rPr>
              <a:t>Шта је рационално када је у питањи дисеминација и експлоатација резултата пројеката целоживотног учења</a:t>
            </a:r>
            <a:r>
              <a:rPr lang="en-GB" b="1" i="1" dirty="0" smtClean="0">
                <a:solidFill>
                  <a:srgbClr val="00B050"/>
                </a:solidFill>
              </a:rPr>
              <a:t>?</a:t>
            </a:r>
            <a:endParaRPr lang="lt-LT" b="1" dirty="0">
              <a:solidFill>
                <a:srgbClr val="00B050"/>
              </a:solidFill>
            </a:endParaRPr>
          </a:p>
          <a:p>
            <a:pPr marL="0" indent="0">
              <a:lnSpc>
                <a:spcPct val="120000"/>
              </a:lnSpc>
              <a:spcBef>
                <a:spcPts val="600"/>
              </a:spcBef>
              <a:spcAft>
                <a:spcPts val="600"/>
              </a:spcAft>
              <a:buNone/>
            </a:pPr>
            <a:r>
              <a:rPr lang="sr-Cyrl-RS" dirty="0" smtClean="0"/>
              <a:t>Систематска дисеминација и експлоатација је кључна када је у питању настојање да се максимизује </a:t>
            </a:r>
            <a:r>
              <a:rPr lang="sr-Cyrl-RS" b="1" dirty="0" smtClean="0"/>
              <a:t>утицај</a:t>
            </a:r>
            <a:r>
              <a:rPr lang="sr-Cyrl-RS" dirty="0" smtClean="0"/>
              <a:t> свих активности предузетих током пројекта</a:t>
            </a:r>
            <a:r>
              <a:rPr lang="en-GB" dirty="0" smtClean="0"/>
              <a:t>. </a:t>
            </a:r>
          </a:p>
          <a:p>
            <a:pPr marL="0" indent="0">
              <a:lnSpc>
                <a:spcPct val="120000"/>
              </a:lnSpc>
              <a:spcBef>
                <a:spcPts val="600"/>
              </a:spcBef>
              <a:spcAft>
                <a:spcPts val="600"/>
              </a:spcAft>
              <a:buNone/>
            </a:pPr>
            <a:endParaRPr lang="en-GB" dirty="0" smtClean="0"/>
          </a:p>
          <a:p>
            <a:pPr marL="0" indent="0">
              <a:lnSpc>
                <a:spcPct val="120000"/>
              </a:lnSpc>
              <a:spcBef>
                <a:spcPts val="600"/>
              </a:spcBef>
              <a:spcAft>
                <a:spcPts val="600"/>
              </a:spcAft>
              <a:buNone/>
            </a:pPr>
            <a:r>
              <a:rPr lang="sr-Cyrl-RS" b="1" dirty="0" smtClean="0"/>
              <a:t>Користи </a:t>
            </a:r>
            <a:r>
              <a:rPr lang="sr-Cyrl-RS" dirty="0" smtClean="0"/>
              <a:t>од стратегије ефикасног вредновања су следећи:</a:t>
            </a:r>
            <a:endParaRPr lang="lt-LT" dirty="0"/>
          </a:p>
          <a:p>
            <a:pPr marL="896938" lvl="0" indent="-360363" fontAlgn="base">
              <a:lnSpc>
                <a:spcPct val="120000"/>
              </a:lnSpc>
              <a:spcBef>
                <a:spcPts val="600"/>
              </a:spcBef>
              <a:buClr>
                <a:srgbClr val="C00000"/>
              </a:buClr>
              <a:buFont typeface="Wingdings" pitchFamily="2" charset="2"/>
              <a:buChar char="§"/>
            </a:pPr>
            <a:r>
              <a:rPr lang="sr-Cyrl-RS" dirty="0" smtClean="0"/>
              <a:t>Побољшање </a:t>
            </a:r>
            <a:r>
              <a:rPr lang="sr-Cyrl-RS" b="1" dirty="0" smtClean="0"/>
              <a:t>одрживости резултата пројеката </a:t>
            </a:r>
            <a:r>
              <a:rPr lang="sr-Cyrl-RS" dirty="0" smtClean="0"/>
              <a:t>имајући у виду потребе крајњих корисника</a:t>
            </a:r>
            <a:endParaRPr lang="lt-LT" dirty="0"/>
          </a:p>
          <a:p>
            <a:pPr marL="896938" lvl="0" indent="-360363" fontAlgn="base">
              <a:lnSpc>
                <a:spcPct val="120000"/>
              </a:lnSpc>
              <a:spcBef>
                <a:spcPts val="600"/>
              </a:spcBef>
              <a:buClr>
                <a:srgbClr val="C00000"/>
              </a:buClr>
              <a:buFont typeface="Wingdings" pitchFamily="2" charset="2"/>
              <a:buChar char="§"/>
            </a:pPr>
            <a:r>
              <a:rPr lang="sr-Cyrl-RS" dirty="0" smtClean="0"/>
              <a:t>Уштеда применом постојеће праксе </a:t>
            </a:r>
            <a:r>
              <a:rPr lang="en-GB" dirty="0" smtClean="0"/>
              <a:t>(</a:t>
            </a:r>
            <a:r>
              <a:rPr lang="sr-Cyrl-RS" dirty="0" smtClean="0"/>
              <a:t>тј. “</a:t>
            </a:r>
            <a:r>
              <a:rPr lang="sr-Cyrl-RS" b="1" dirty="0" smtClean="0"/>
              <a:t>не изумети точак поново</a:t>
            </a:r>
            <a:r>
              <a:rPr lang="sr-Cyrl-RS" dirty="0" smtClean="0"/>
              <a:t>”)</a:t>
            </a:r>
            <a:endParaRPr lang="lt-LT" dirty="0"/>
          </a:p>
          <a:p>
            <a:pPr marL="896938" lvl="0" indent="-360363" fontAlgn="base">
              <a:lnSpc>
                <a:spcPct val="120000"/>
              </a:lnSpc>
              <a:spcBef>
                <a:spcPts val="600"/>
              </a:spcBef>
              <a:buClr>
                <a:srgbClr val="C00000"/>
              </a:buClr>
              <a:buFont typeface="Wingdings" pitchFamily="2" charset="2"/>
              <a:buChar char="§"/>
            </a:pPr>
            <a:r>
              <a:rPr lang="sr-Cyrl-RS" b="1" dirty="0" smtClean="0"/>
              <a:t>Пренос  </a:t>
            </a:r>
            <a:r>
              <a:rPr lang="sr-Cyrl-RS" dirty="0" smtClean="0"/>
              <a:t>резултата како би се пренели системи и пракса и на тај начин појачати утицај  ЕУ пројеката на системском нивоу</a:t>
            </a:r>
            <a:endParaRPr lang="lt-LT" dirty="0"/>
          </a:p>
          <a:p>
            <a:pPr marL="896938" lvl="0" indent="-360363" fontAlgn="base">
              <a:lnSpc>
                <a:spcPct val="120000"/>
              </a:lnSpc>
              <a:spcBef>
                <a:spcPts val="600"/>
              </a:spcBef>
              <a:buClr>
                <a:srgbClr val="C00000"/>
              </a:buClr>
              <a:buFont typeface="Wingdings" pitchFamily="2" charset="2"/>
              <a:buChar char="§"/>
            </a:pPr>
            <a:r>
              <a:rPr lang="sr-Cyrl-RS" b="1" dirty="0" smtClean="0"/>
              <a:t>Уштеда времена </a:t>
            </a:r>
            <a:r>
              <a:rPr lang="sr-Cyrl-RS" dirty="0" smtClean="0"/>
              <a:t>за израду политике и процедура</a:t>
            </a:r>
            <a:endParaRPr lang="lt-LT" dirty="0"/>
          </a:p>
          <a:p>
            <a:pPr marL="896938" indent="-360363">
              <a:buClr>
                <a:srgbClr val="C00000"/>
              </a:buClr>
              <a:buNone/>
            </a:pPr>
            <a:endParaRPr lang="lt-LT" dirty="0"/>
          </a:p>
        </p:txBody>
      </p:sp>
      <p:sp>
        <p:nvSpPr>
          <p:cNvPr id="2" name="Title 1"/>
          <p:cNvSpPr>
            <a:spLocks noGrp="1"/>
          </p:cNvSpPr>
          <p:nvPr>
            <p:ph type="title"/>
          </p:nvPr>
        </p:nvSpPr>
        <p:spPr>
          <a:xfrm>
            <a:off x="0" y="0"/>
            <a:ext cx="9144000" cy="924475"/>
          </a:xfrm>
        </p:spPr>
        <p:txBody>
          <a:bodyPr>
            <a:normAutofit/>
          </a:bodyPr>
          <a:lstStyle/>
          <a:p>
            <a:r>
              <a:rPr lang="sr-Cyrl-RS" sz="2800" dirty="0" smtClean="0">
                <a:solidFill>
                  <a:srgbClr val="00B050"/>
                </a:solidFill>
              </a:rPr>
              <a:t>Концепт дисеминације и експлоатације</a:t>
            </a:r>
            <a:endParaRPr lang="lt-LT" sz="2800" dirty="0">
              <a:solidFill>
                <a:srgbClr val="00B05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94373" y="5818515"/>
            <a:ext cx="2362210" cy="980063"/>
          </a:xfrm>
          <a:prstGeom prst="rect">
            <a:avLst/>
          </a:prstGeom>
        </p:spPr>
      </p:pic>
      <p:pic>
        <p:nvPicPr>
          <p:cNvPr id="6"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4056448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38200"/>
            <a:ext cx="9067799" cy="3657600"/>
          </a:xfrm>
        </p:spPr>
        <p:txBody>
          <a:bodyPr>
            <a:normAutofit/>
          </a:bodyPr>
          <a:lstStyle/>
          <a:p>
            <a:pPr marL="0" indent="0">
              <a:buNone/>
            </a:pPr>
            <a:endParaRPr lang="en-GB" b="1" i="1" dirty="0" smtClean="0">
              <a:solidFill>
                <a:schemeClr val="accent5">
                  <a:lumMod val="75000"/>
                </a:schemeClr>
              </a:solidFill>
              <a:effectLst>
                <a:outerShdw blurRad="38100" dist="38100" dir="2700000" algn="tl">
                  <a:srgbClr val="000000">
                    <a:alpha val="43137"/>
                  </a:srgbClr>
                </a:outerShdw>
              </a:effectLst>
            </a:endParaRPr>
          </a:p>
          <a:p>
            <a:pPr marL="0" indent="0">
              <a:buNone/>
            </a:pPr>
            <a:endParaRPr lang="en-GB" b="1" i="1" dirty="0" smtClean="0">
              <a:solidFill>
                <a:schemeClr val="accent5">
                  <a:lumMod val="75000"/>
                </a:schemeClr>
              </a:solidFill>
              <a:effectLst>
                <a:outerShdw blurRad="38100" dist="38100" dir="2700000" algn="tl">
                  <a:srgbClr val="000000">
                    <a:alpha val="43137"/>
                  </a:srgbClr>
                </a:outerShdw>
              </a:effectLst>
            </a:endParaRPr>
          </a:p>
          <a:p>
            <a:pPr>
              <a:buClr>
                <a:srgbClr val="C00000"/>
              </a:buClr>
              <a:buFont typeface="Wingdings" pitchFamily="2" charset="2"/>
              <a:buChar char="§"/>
            </a:pPr>
            <a:endParaRPr lang="lt-LT" dirty="0"/>
          </a:p>
        </p:txBody>
      </p:sp>
      <p:sp>
        <p:nvSpPr>
          <p:cNvPr id="2" name="Title 1"/>
          <p:cNvSpPr>
            <a:spLocks noGrp="1"/>
          </p:cNvSpPr>
          <p:nvPr>
            <p:ph type="title"/>
          </p:nvPr>
        </p:nvSpPr>
        <p:spPr>
          <a:xfrm>
            <a:off x="0" y="0"/>
            <a:ext cx="9144000" cy="924475"/>
          </a:xfrm>
        </p:spPr>
        <p:txBody>
          <a:bodyPr>
            <a:normAutofit/>
          </a:bodyPr>
          <a:lstStyle/>
          <a:p>
            <a:r>
              <a:rPr lang="sr-Cyrl-RS" sz="2000" i="1" dirty="0" smtClean="0">
                <a:solidFill>
                  <a:srgbClr val="00B050"/>
                </a:solidFill>
                <a:latin typeface="+mn-lt"/>
                <a:ea typeface="+mn-ea"/>
                <a:cs typeface="+mn-cs"/>
              </a:rPr>
              <a:t>На шта се мисли када се каже: “дисеминација и експлоатација резултата пројеката”?</a:t>
            </a:r>
            <a:endParaRPr lang="lt-LT" sz="2000" i="1" dirty="0">
              <a:solidFill>
                <a:srgbClr val="00B050"/>
              </a:solidFill>
              <a:latin typeface="+mn-lt"/>
              <a:ea typeface="+mn-ea"/>
              <a:cs typeface="+mn-cs"/>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81790" y="5943600"/>
            <a:ext cx="2362210" cy="980063"/>
          </a:xfrm>
          <a:prstGeom prst="rect">
            <a:avLst/>
          </a:prstGeom>
        </p:spPr>
      </p:pic>
      <p:sp>
        <p:nvSpPr>
          <p:cNvPr id="6" name="Rectangle 5"/>
          <p:cNvSpPr/>
          <p:nvPr/>
        </p:nvSpPr>
        <p:spPr>
          <a:xfrm>
            <a:off x="-30760" y="838200"/>
            <a:ext cx="9144000" cy="3139321"/>
          </a:xfrm>
          <a:prstGeom prst="rect">
            <a:avLst/>
          </a:prstGeom>
        </p:spPr>
        <p:txBody>
          <a:bodyPr wrap="square">
            <a:spAutoFit/>
          </a:bodyPr>
          <a:lstStyle/>
          <a:p>
            <a:r>
              <a:rPr lang="en-GB" dirty="0" smtClean="0"/>
              <a:t>‘</a:t>
            </a:r>
            <a:r>
              <a:rPr lang="sr-Cyrl-RS" dirty="0" smtClean="0"/>
              <a:t>Дисеминација и експлоатација резултата</a:t>
            </a:r>
            <a:r>
              <a:rPr lang="en-GB" dirty="0" smtClean="0"/>
              <a:t>'</a:t>
            </a:r>
            <a:r>
              <a:rPr lang="sr-Cyrl-RS" dirty="0" smtClean="0"/>
              <a:t> се односи на активности устројене тако да осигурају да се резултати пројеката целоживотног учења правилно препознају, демонстрирају и имплементирају у ширем обиму. У контексту </a:t>
            </a:r>
            <a:r>
              <a:rPr lang="en-US" dirty="0" smtClean="0"/>
              <a:t>LLP</a:t>
            </a:r>
            <a:r>
              <a:rPr lang="sr-Cyrl-RS" dirty="0" smtClean="0"/>
              <a:t> требало би уочити следеће разлике:</a:t>
            </a:r>
            <a:endParaRPr lang="lt-LT" dirty="0"/>
          </a:p>
          <a:p>
            <a:endParaRPr lang="en-GB" b="1" u="sng" dirty="0" smtClean="0"/>
          </a:p>
          <a:p>
            <a:r>
              <a:rPr lang="sr-Cyrl-RS" b="1" u="sng" dirty="0" smtClean="0"/>
              <a:t>Дисеминација</a:t>
            </a:r>
            <a:r>
              <a:rPr lang="en-GB" b="1" u="sng" dirty="0" smtClean="0"/>
              <a:t>:</a:t>
            </a:r>
            <a:r>
              <a:rPr lang="en-GB" b="1" dirty="0" smtClean="0"/>
              <a:t> </a:t>
            </a:r>
            <a:r>
              <a:rPr lang="sr-Cyrl-RS" dirty="0" smtClean="0"/>
              <a:t>изведена од латинског израза “изван” (</a:t>
            </a:r>
            <a:r>
              <a:rPr lang="en-US" dirty="0" err="1" smtClean="0"/>
              <a:t>dis</a:t>
            </a:r>
            <a:r>
              <a:rPr lang="en-US" dirty="0" smtClean="0"/>
              <a:t>)</a:t>
            </a:r>
            <a:r>
              <a:rPr lang="sr-Cyrl-RS" dirty="0" smtClean="0"/>
              <a:t> и “семе” </a:t>
            </a:r>
            <a:r>
              <a:rPr lang="en-US" dirty="0" smtClean="0"/>
              <a:t>(seed) </a:t>
            </a:r>
            <a:r>
              <a:rPr lang="sr-Cyrl-RS" b="1" dirty="0" smtClean="0"/>
              <a:t>дисеминирати</a:t>
            </a:r>
            <a:r>
              <a:rPr lang="sr-Cyrl-RS" dirty="0" smtClean="0"/>
              <a:t> једноставно значи </a:t>
            </a:r>
            <a:r>
              <a:rPr lang="sr-Cyrl-RS" b="1" dirty="0" smtClean="0"/>
              <a:t>ширко раширити.  </a:t>
            </a:r>
            <a:r>
              <a:rPr lang="sr-Cyrl-RS" dirty="0" smtClean="0"/>
              <a:t>Тачно то је оно о чему се ради када је дисеминација резултата вашег пројекта у питању: </a:t>
            </a:r>
            <a:r>
              <a:rPr lang="sr-Cyrl-RS" u="sng" dirty="0" smtClean="0"/>
              <a:t>раширити их што је шире могуће</a:t>
            </a:r>
            <a:r>
              <a:rPr lang="sr-Cyrl-RS" dirty="0" smtClean="0"/>
              <a:t>. Ово је дефинисано као планирани процес обезбеђивања информација о резултатима пројекта кључним циљним групама.</a:t>
            </a:r>
            <a:r>
              <a:rPr lang="en-GB" dirty="0" smtClean="0"/>
              <a:t> </a:t>
            </a:r>
            <a:r>
              <a:rPr lang="sr-Cyrl-RS" dirty="0" smtClean="0"/>
              <a:t>Реализује се када резултати пројекта </a:t>
            </a:r>
            <a:r>
              <a:rPr lang="sr-Cyrl-RS" b="1" dirty="0" smtClean="0"/>
              <a:t>постану доступни</a:t>
            </a:r>
            <a:r>
              <a:rPr lang="sr-Cyrl-RS" dirty="0" smtClean="0"/>
              <a:t>. </a:t>
            </a:r>
            <a:endParaRPr lang="lt-LT" dirty="0"/>
          </a:p>
        </p:txBody>
      </p:sp>
      <p:sp>
        <p:nvSpPr>
          <p:cNvPr id="7" name="Rectangle 6"/>
          <p:cNvSpPr/>
          <p:nvPr/>
        </p:nvSpPr>
        <p:spPr>
          <a:xfrm>
            <a:off x="769340" y="4289238"/>
            <a:ext cx="7543800" cy="1477328"/>
          </a:xfrm>
          <a:prstGeom prst="rect">
            <a:avLst/>
          </a:prstGeom>
          <a:solidFill>
            <a:srgbClr val="5C8E2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wrap="square">
            <a:spAutoFit/>
          </a:bodyPr>
          <a:lstStyle/>
          <a:p>
            <a:pPr algn="ctr"/>
            <a:endParaRPr lang="en-GB" i="1" dirty="0" smtClean="0"/>
          </a:p>
          <a:p>
            <a:pPr algn="ctr"/>
            <a:r>
              <a:rPr lang="sr-Cyrl-RS" i="1" dirty="0" smtClean="0"/>
              <a:t>У оквиру пројекта </a:t>
            </a:r>
            <a:r>
              <a:rPr lang="en-GB" i="1" dirty="0" smtClean="0"/>
              <a:t>Di-XL </a:t>
            </a:r>
            <a:r>
              <a:rPr lang="sr-Cyrl-RS" i="1" dirty="0" smtClean="0"/>
              <a:t>желели бисмо да промовишемо библиотеку као један од кључних фактора у дисеминацији на НАЦИОНАЛНОМ нивоу.</a:t>
            </a:r>
            <a:endParaRPr lang="en-GB" i="1" dirty="0" smtClean="0"/>
          </a:p>
          <a:p>
            <a:pPr algn="ctr"/>
            <a:endParaRPr lang="lt-LT" dirty="0"/>
          </a:p>
        </p:txBody>
      </p:sp>
      <p:pic>
        <p:nvPicPr>
          <p:cNvPr id="8"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8698092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38200"/>
            <a:ext cx="9067799" cy="3657600"/>
          </a:xfrm>
        </p:spPr>
        <p:txBody>
          <a:bodyPr>
            <a:normAutofit fontScale="47500" lnSpcReduction="20000"/>
          </a:bodyPr>
          <a:lstStyle/>
          <a:p>
            <a:pPr marL="109728" indent="0">
              <a:lnSpc>
                <a:spcPct val="120000"/>
              </a:lnSpc>
              <a:spcBef>
                <a:spcPts val="600"/>
              </a:spcBef>
              <a:spcAft>
                <a:spcPts val="600"/>
              </a:spcAft>
              <a:buNone/>
            </a:pPr>
            <a:r>
              <a:rPr lang="sr-Cyrl-RS" b="1" dirty="0" smtClean="0"/>
              <a:t>Експлоатација  </a:t>
            </a:r>
            <a:r>
              <a:rPr lang="sr-Cyrl-RS" dirty="0" smtClean="0"/>
              <a:t>се састоји од </a:t>
            </a:r>
            <a:r>
              <a:rPr lang="en-GB" dirty="0" smtClean="0"/>
              <a:t>‘</a:t>
            </a:r>
            <a:r>
              <a:rPr lang="sr-Cyrl-RS" b="1" dirty="0" smtClean="0"/>
              <a:t>мејнстриминга</a:t>
            </a:r>
            <a:r>
              <a:rPr lang="en-GB" dirty="0" smtClean="0"/>
              <a:t>' </a:t>
            </a:r>
            <a:r>
              <a:rPr lang="sr-Cyrl-RS" dirty="0" smtClean="0"/>
              <a:t>и</a:t>
            </a:r>
            <a:r>
              <a:rPr lang="en-GB" dirty="0" smtClean="0"/>
              <a:t> ‘</a:t>
            </a:r>
            <a:r>
              <a:rPr lang="sr-Cyrl-RS" b="1" dirty="0" smtClean="0"/>
              <a:t>мултипликације</a:t>
            </a:r>
            <a:r>
              <a:rPr lang="en-GB" dirty="0" smtClean="0"/>
              <a:t>'. ‘</a:t>
            </a:r>
            <a:r>
              <a:rPr lang="sr-Cyrl-RS" dirty="0" smtClean="0"/>
              <a:t>Мејнстриминг</a:t>
            </a:r>
            <a:r>
              <a:rPr lang="en-GB" dirty="0" smtClean="0"/>
              <a:t>' </a:t>
            </a:r>
            <a:r>
              <a:rPr lang="sr-Cyrl-RS" dirty="0" smtClean="0"/>
              <a:t>је планирани поступак преноса успешних резултата пројекта одговарајућим </a:t>
            </a:r>
            <a:r>
              <a:rPr lang="sr-Cyrl-RS" u="sng" dirty="0" smtClean="0"/>
              <a:t>доносиоцима одлука</a:t>
            </a:r>
            <a:r>
              <a:rPr lang="sr-Cyrl-RS" dirty="0" smtClean="0"/>
              <a:t> на локалном, регионалном, националном или европском нивоу. Мултипликација је планирани процес </a:t>
            </a:r>
            <a:r>
              <a:rPr lang="sr-Cyrl-RS" b="1" dirty="0" smtClean="0"/>
              <a:t>убеђивања</a:t>
            </a:r>
            <a:r>
              <a:rPr lang="sr-Cyrl-RS" dirty="0" smtClean="0"/>
              <a:t>  појдиначних </a:t>
            </a:r>
            <a:r>
              <a:rPr lang="sr-Cyrl-RS" u="sng" dirty="0" smtClean="0"/>
              <a:t>крајњих корисника </a:t>
            </a:r>
            <a:r>
              <a:rPr lang="sr-Cyrl-RS" dirty="0" smtClean="0"/>
              <a:t>да прихвате</a:t>
            </a:r>
            <a:r>
              <a:rPr lang="en-GB" dirty="0" smtClean="0"/>
              <a:t> </a:t>
            </a:r>
            <a:r>
              <a:rPr lang="sr-Cyrl-RS" dirty="0" smtClean="0"/>
              <a:t>и/или примене резултате пројекта</a:t>
            </a:r>
            <a:r>
              <a:rPr lang="en-GB" dirty="0" smtClean="0"/>
              <a:t> </a:t>
            </a:r>
            <a:endParaRPr lang="lt-LT" dirty="0"/>
          </a:p>
          <a:p>
            <a:pPr marL="109728" indent="0">
              <a:lnSpc>
                <a:spcPct val="120000"/>
              </a:lnSpc>
              <a:spcBef>
                <a:spcPts val="600"/>
              </a:spcBef>
              <a:spcAft>
                <a:spcPts val="600"/>
              </a:spcAft>
              <a:buNone/>
            </a:pPr>
            <a:r>
              <a:rPr lang="sr-Cyrl-RS" i="1" dirty="0" smtClean="0"/>
              <a:t>Експлатација је углавном задатак партнера у пројекту, мада, библиотеке би могле да постану важан сарадник такође и у фази експлоатације</a:t>
            </a:r>
            <a:r>
              <a:rPr lang="en-GB" i="1" dirty="0" smtClean="0"/>
              <a:t>.</a:t>
            </a:r>
            <a:endParaRPr lang="en-US" dirty="0"/>
          </a:p>
          <a:p>
            <a:pPr marL="109728" indent="0">
              <a:lnSpc>
                <a:spcPct val="120000"/>
              </a:lnSpc>
              <a:spcBef>
                <a:spcPts val="600"/>
              </a:spcBef>
              <a:spcAft>
                <a:spcPts val="600"/>
              </a:spcAft>
              <a:buNone/>
            </a:pPr>
            <a:r>
              <a:rPr lang="en-GB" dirty="0" smtClean="0"/>
              <a:t>‘</a:t>
            </a:r>
            <a:r>
              <a:rPr lang="sr-Cyrl-RS" dirty="0" smtClean="0"/>
              <a:t>Дисеминација</a:t>
            </a:r>
            <a:r>
              <a:rPr lang="en-GB" dirty="0" smtClean="0"/>
              <a:t>' </a:t>
            </a:r>
            <a:r>
              <a:rPr lang="sr-Cyrl-RS" dirty="0" smtClean="0"/>
              <a:t>и</a:t>
            </a:r>
            <a:r>
              <a:rPr lang="en-GB" dirty="0" smtClean="0"/>
              <a:t> ‘</a:t>
            </a:r>
            <a:r>
              <a:rPr lang="sr-Cyrl-RS" dirty="0" smtClean="0"/>
              <a:t>експлоатација</a:t>
            </a:r>
            <a:r>
              <a:rPr lang="en-GB" dirty="0" smtClean="0"/>
              <a:t>' </a:t>
            </a:r>
            <a:r>
              <a:rPr lang="sr-Cyrl-RS" dirty="0" smtClean="0"/>
              <a:t>су стога </a:t>
            </a:r>
            <a:r>
              <a:rPr lang="sr-Cyrl-RS" u="sng" dirty="0" smtClean="0"/>
              <a:t>различити</a:t>
            </a:r>
            <a:r>
              <a:rPr lang="sr-Cyrl-RS" dirty="0" smtClean="0"/>
              <a:t> концепти али тесно упућени један на другог. Кључно за успех експлоатације резултата је следеће</a:t>
            </a:r>
            <a:r>
              <a:rPr lang="en-GB" dirty="0" smtClean="0"/>
              <a:t>:</a:t>
            </a:r>
            <a:endParaRPr lang="lt-LT" dirty="0"/>
          </a:p>
          <a:p>
            <a:pPr lvl="0" fontAlgn="base">
              <a:lnSpc>
                <a:spcPct val="120000"/>
              </a:lnSpc>
              <a:spcBef>
                <a:spcPts val="600"/>
              </a:spcBef>
              <a:spcAft>
                <a:spcPts val="600"/>
              </a:spcAft>
              <a:buClr>
                <a:srgbClr val="C00000"/>
              </a:buClr>
              <a:buSzPct val="100000"/>
              <a:buFont typeface="Wingdings" pitchFamily="2" charset="2"/>
              <a:buChar char="§"/>
            </a:pPr>
            <a:r>
              <a:rPr lang="sr-Cyrl-RS" b="1" dirty="0" smtClean="0"/>
              <a:t>Продуковање релевантних резултата </a:t>
            </a:r>
            <a:r>
              <a:rPr lang="sr-Cyrl-RS" dirty="0" smtClean="0"/>
              <a:t>пројекта како би се задовољили захтеви партнера, креатора политике и друштва у најширем контексту</a:t>
            </a:r>
            <a:r>
              <a:rPr lang="en-GB" dirty="0" smtClean="0"/>
              <a:t>;</a:t>
            </a:r>
            <a:endParaRPr lang="lt-LT" dirty="0"/>
          </a:p>
          <a:p>
            <a:pPr lvl="0" fontAlgn="base">
              <a:lnSpc>
                <a:spcPct val="120000"/>
              </a:lnSpc>
              <a:spcBef>
                <a:spcPts val="600"/>
              </a:spcBef>
              <a:spcAft>
                <a:spcPts val="600"/>
              </a:spcAft>
              <a:buClr>
                <a:srgbClr val="C00000"/>
              </a:buClr>
              <a:buSzPct val="100000"/>
              <a:buFont typeface="Wingdings" pitchFamily="2" charset="2"/>
              <a:buChar char="§"/>
            </a:pPr>
            <a:r>
              <a:rPr lang="sr-Cyrl-RS" dirty="0" smtClean="0"/>
              <a:t>Обезбеђивање, кроз употребу ефикасне дисеминације и експлатације, да такви резултати </a:t>
            </a:r>
            <a:r>
              <a:rPr lang="sr-Cyrl-RS" b="1" dirty="0" smtClean="0"/>
              <a:t>досегну до одговарајућих циљних група </a:t>
            </a:r>
            <a:r>
              <a:rPr lang="sr-Cyrl-RS" dirty="0" smtClean="0"/>
              <a:t>у облику и на време коко би сви од њих имали користи. </a:t>
            </a:r>
            <a:endParaRPr lang="lt-LT" dirty="0"/>
          </a:p>
          <a:p>
            <a:pPr marL="0" indent="0">
              <a:buNone/>
            </a:pPr>
            <a:endParaRPr lang="en-GB" b="1" i="1" dirty="0" smtClean="0">
              <a:solidFill>
                <a:schemeClr val="accent5">
                  <a:lumMod val="75000"/>
                </a:schemeClr>
              </a:solidFill>
              <a:effectLst>
                <a:outerShdw blurRad="38100" dist="38100" dir="2700000" algn="tl">
                  <a:srgbClr val="000000">
                    <a:alpha val="43137"/>
                  </a:srgbClr>
                </a:outerShdw>
              </a:effectLst>
            </a:endParaRPr>
          </a:p>
          <a:p>
            <a:pPr marL="0" indent="0">
              <a:buNone/>
            </a:pPr>
            <a:endParaRPr lang="en-GB" b="1" i="1" dirty="0" smtClean="0">
              <a:solidFill>
                <a:schemeClr val="accent5">
                  <a:lumMod val="75000"/>
                </a:schemeClr>
              </a:solidFill>
              <a:effectLst>
                <a:outerShdw blurRad="38100" dist="38100" dir="2700000" algn="tl">
                  <a:srgbClr val="000000">
                    <a:alpha val="43137"/>
                  </a:srgbClr>
                </a:outerShdw>
              </a:effectLst>
            </a:endParaRPr>
          </a:p>
          <a:p>
            <a:pPr>
              <a:buClr>
                <a:srgbClr val="C00000"/>
              </a:buClr>
              <a:buFont typeface="Wingdings" pitchFamily="2" charset="2"/>
              <a:buChar char="§"/>
            </a:pPr>
            <a:endParaRPr lang="lt-LT" dirty="0"/>
          </a:p>
        </p:txBody>
      </p:sp>
      <p:sp>
        <p:nvSpPr>
          <p:cNvPr id="2" name="Title 1"/>
          <p:cNvSpPr>
            <a:spLocks noGrp="1"/>
          </p:cNvSpPr>
          <p:nvPr>
            <p:ph type="title"/>
          </p:nvPr>
        </p:nvSpPr>
        <p:spPr>
          <a:xfrm>
            <a:off x="0" y="0"/>
            <a:ext cx="9144000" cy="924475"/>
          </a:xfrm>
        </p:spPr>
        <p:txBody>
          <a:bodyPr>
            <a:normAutofit/>
          </a:bodyPr>
          <a:lstStyle/>
          <a:p>
            <a:r>
              <a:rPr lang="sr-Cyrl-RS" sz="2000" i="1" dirty="0" smtClean="0">
                <a:solidFill>
                  <a:srgbClr val="00B050"/>
                </a:solidFill>
                <a:latin typeface="+mn-lt"/>
                <a:ea typeface="+mn-ea"/>
                <a:cs typeface="+mn-cs"/>
              </a:rPr>
              <a:t>Експлоатација </a:t>
            </a:r>
            <a:r>
              <a:rPr lang="en-GB" sz="2000" i="1" dirty="0" smtClean="0">
                <a:solidFill>
                  <a:srgbClr val="00B050"/>
                </a:solidFill>
                <a:latin typeface="+mn-lt"/>
                <a:ea typeface="+mn-ea"/>
                <a:cs typeface="+mn-cs"/>
              </a:rPr>
              <a:t>=</a:t>
            </a:r>
            <a:r>
              <a:rPr lang="sr-Cyrl-RS" sz="2000" i="1" dirty="0" smtClean="0">
                <a:solidFill>
                  <a:srgbClr val="00B050"/>
                </a:solidFill>
                <a:latin typeface="+mn-lt"/>
                <a:ea typeface="+mn-ea"/>
                <a:cs typeface="+mn-cs"/>
              </a:rPr>
              <a:t> мејнстриминг и мултипликација</a:t>
            </a:r>
            <a:endParaRPr lang="lt-LT" sz="2000" i="1" dirty="0">
              <a:solidFill>
                <a:srgbClr val="00B050"/>
              </a:solidFill>
              <a:latin typeface="+mn-lt"/>
              <a:ea typeface="+mn-ea"/>
              <a:cs typeface="+mn-cs"/>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81790" y="5943600"/>
            <a:ext cx="2362210" cy="980063"/>
          </a:xfrm>
          <a:prstGeom prst="rect">
            <a:avLst/>
          </a:prstGeom>
        </p:spPr>
      </p:pic>
      <p:sp>
        <p:nvSpPr>
          <p:cNvPr id="7" name="Rectangle 6"/>
          <p:cNvSpPr/>
          <p:nvPr/>
        </p:nvSpPr>
        <p:spPr>
          <a:xfrm>
            <a:off x="769340" y="4289238"/>
            <a:ext cx="7543800" cy="1477328"/>
          </a:xfrm>
          <a:prstGeom prst="rect">
            <a:avLst/>
          </a:prstGeom>
          <a:solidFill>
            <a:srgbClr val="5C8E2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wrap="square">
            <a:spAutoFit/>
          </a:bodyPr>
          <a:lstStyle/>
          <a:p>
            <a:pPr algn="ctr"/>
            <a:endParaRPr lang="en-GB" i="1" dirty="0" smtClean="0"/>
          </a:p>
          <a:p>
            <a:pPr algn="ctr"/>
            <a:r>
              <a:rPr lang="sr-Cyrl-RS" i="1" dirty="0" smtClean="0"/>
              <a:t>У оквиру </a:t>
            </a:r>
            <a:r>
              <a:rPr lang="en-GB" i="1" dirty="0" smtClean="0"/>
              <a:t>Di-XL </a:t>
            </a:r>
            <a:r>
              <a:rPr lang="sr-Cyrl-RS" i="1" dirty="0" smtClean="0"/>
              <a:t>пројекта партнери раде на методологији како да библиотека постане један од главних, успешних чинилаца за дисеминацију и експлоатацију</a:t>
            </a:r>
            <a:r>
              <a:rPr lang="en-GB" i="1" dirty="0" smtClean="0"/>
              <a:t>.</a:t>
            </a:r>
            <a:endParaRPr lang="lt-LT" dirty="0"/>
          </a:p>
          <a:p>
            <a:pPr algn="ctr"/>
            <a:endParaRPr lang="lt-LT" dirty="0"/>
          </a:p>
        </p:txBody>
      </p:sp>
      <p:pic>
        <p:nvPicPr>
          <p:cNvPr id="8"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4012796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76200"/>
            <a:ext cx="9067799" cy="4191000"/>
          </a:xfrm>
        </p:spPr>
        <p:txBody>
          <a:bodyPr>
            <a:normAutofit/>
          </a:bodyPr>
          <a:lstStyle/>
          <a:p>
            <a:pPr marL="109728" indent="0">
              <a:lnSpc>
                <a:spcPct val="120000"/>
              </a:lnSpc>
              <a:spcBef>
                <a:spcPts val="600"/>
              </a:spcBef>
              <a:spcAft>
                <a:spcPts val="600"/>
              </a:spcAft>
              <a:buNone/>
            </a:pPr>
            <a:r>
              <a:rPr lang="sr-Cyrl-RS" sz="2000" b="1" dirty="0" smtClean="0"/>
              <a:t>Комплета алата за дисеминацију</a:t>
            </a:r>
            <a:r>
              <a:rPr lang="sr-Cyrl-RS" sz="2000" dirty="0" smtClean="0"/>
              <a:t> (</a:t>
            </a:r>
            <a:r>
              <a:rPr lang="en-GB" sz="2000" dirty="0" smtClean="0">
                <a:effectLst>
                  <a:outerShdw blurRad="38100" dist="38100" dir="2700000" algn="tl">
                    <a:srgbClr val="000000">
                      <a:alpha val="43137"/>
                    </a:srgbClr>
                  </a:outerShdw>
                </a:effectLst>
              </a:rPr>
              <a:t>dissemination toolkit</a:t>
            </a:r>
            <a:r>
              <a:rPr lang="sr-Cyrl-RS" sz="2000" u="sng" dirty="0" smtClean="0">
                <a:effectLst>
                  <a:outerShdw blurRad="38100" dist="38100" dir="2700000" algn="tl">
                    <a:srgbClr val="000000">
                      <a:alpha val="43137"/>
                    </a:srgbClr>
                  </a:outerShdw>
                </a:effectLst>
              </a:rPr>
              <a:t>)</a:t>
            </a:r>
            <a:r>
              <a:rPr lang="en-GB" sz="2000" dirty="0" smtClean="0"/>
              <a:t> </a:t>
            </a:r>
            <a:r>
              <a:rPr lang="sr-Cyrl-RS" sz="2000" dirty="0" smtClean="0"/>
              <a:t>је велик. Бројни су механизми доступни за ширење резултата пројекта</a:t>
            </a:r>
            <a:r>
              <a:rPr lang="en-GB" sz="2000" dirty="0" smtClean="0"/>
              <a:t>.</a:t>
            </a:r>
            <a:endParaRPr lang="sr-Cyrl-RS" sz="2000" dirty="0" smtClean="0"/>
          </a:p>
          <a:p>
            <a:pPr marL="109728" indent="0">
              <a:lnSpc>
                <a:spcPct val="120000"/>
              </a:lnSpc>
              <a:spcBef>
                <a:spcPts val="600"/>
              </a:spcBef>
              <a:spcAft>
                <a:spcPts val="600"/>
              </a:spcAft>
              <a:buNone/>
            </a:pPr>
            <a:r>
              <a:rPr lang="sr-Cyrl-RS" sz="2000" dirty="0" smtClean="0"/>
              <a:t>Најпопуларнији је </a:t>
            </a:r>
            <a:r>
              <a:rPr lang="sr-Cyrl-RS" sz="2000" b="1" dirty="0" smtClean="0"/>
              <a:t>штампана грађа</a:t>
            </a:r>
            <a:r>
              <a:rPr lang="sr-Cyrl-RS" sz="2000" dirty="0" smtClean="0"/>
              <a:t>, </a:t>
            </a:r>
            <a:r>
              <a:rPr lang="sr-Cyrl-RS" sz="2000" b="1" dirty="0" smtClean="0"/>
              <a:t>ДВД </a:t>
            </a:r>
            <a:r>
              <a:rPr lang="sr-Cyrl-RS" sz="2000" dirty="0" smtClean="0"/>
              <a:t>и </a:t>
            </a:r>
            <a:r>
              <a:rPr lang="sr-Cyrl-RS" sz="2000" b="1" dirty="0" smtClean="0"/>
              <a:t>вебсајтови</a:t>
            </a:r>
            <a:r>
              <a:rPr lang="sr-Cyrl-RS" sz="2000" dirty="0" smtClean="0"/>
              <a:t>.</a:t>
            </a:r>
            <a:endParaRPr lang="lt-LT" sz="2000" dirty="0"/>
          </a:p>
          <a:p>
            <a:pPr marL="109728" indent="0">
              <a:lnSpc>
                <a:spcPct val="120000"/>
              </a:lnSpc>
              <a:spcBef>
                <a:spcPts val="600"/>
              </a:spcBef>
              <a:spcAft>
                <a:spcPts val="600"/>
              </a:spcAft>
              <a:buNone/>
            </a:pPr>
            <a:r>
              <a:rPr lang="sr-Cyrl-RS" sz="2000" b="1" dirty="0" smtClean="0"/>
              <a:t>Штампана грађа </a:t>
            </a:r>
            <a:r>
              <a:rPr lang="sr-Cyrl-RS" sz="2000" dirty="0" smtClean="0"/>
              <a:t>и</a:t>
            </a:r>
            <a:r>
              <a:rPr lang="sr-Cyrl-RS" sz="2000" b="1" dirty="0" smtClean="0"/>
              <a:t> ДВД </a:t>
            </a:r>
            <a:r>
              <a:rPr lang="en-GB" sz="2000" b="1" dirty="0" smtClean="0"/>
              <a:t>Print </a:t>
            </a:r>
            <a:r>
              <a:rPr lang="sr-Cyrl-RS" sz="2000" dirty="0" smtClean="0"/>
              <a:t>су популарни алати за дисеминацију. Већина руководилаца пројектима формирају </a:t>
            </a:r>
            <a:r>
              <a:rPr lang="sr-Cyrl-RS" sz="2000" b="1" dirty="0" smtClean="0"/>
              <a:t>листу за слање обавештења</a:t>
            </a:r>
            <a:r>
              <a:rPr lang="sr-Cyrl-RS" sz="2000" dirty="0" smtClean="0"/>
              <a:t> – за слање традиционалном и електронском поштом – која садржи попис заинтересованих за пројекат као што су креатори политике, организације цивилног друштва, образовне институције, академска заједница и студенти</a:t>
            </a:r>
            <a:r>
              <a:rPr lang="en-GB" sz="2000" dirty="0" smtClean="0"/>
              <a:t>.</a:t>
            </a:r>
            <a:endParaRPr lang="en-GB" sz="2000" b="1" i="1" dirty="0" smtClean="0">
              <a:solidFill>
                <a:schemeClr val="accent5">
                  <a:lumMod val="75000"/>
                </a:schemeClr>
              </a:solidFill>
              <a:effectLst>
                <a:outerShdw blurRad="38100" dist="38100" dir="2700000" algn="tl">
                  <a:srgbClr val="000000">
                    <a:alpha val="43137"/>
                  </a:srgbClr>
                </a:outerShdw>
              </a:effectLst>
            </a:endParaRPr>
          </a:p>
          <a:p>
            <a:pPr>
              <a:buClr>
                <a:srgbClr val="C00000"/>
              </a:buClr>
              <a:buFont typeface="Wingdings" pitchFamily="2" charset="2"/>
              <a:buChar char="§"/>
            </a:pPr>
            <a:endParaRPr lang="lt-LT" dirty="0"/>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81790" y="5943600"/>
            <a:ext cx="2362210" cy="980063"/>
          </a:xfrm>
          <a:prstGeom prst="rect">
            <a:avLst/>
          </a:prstGeom>
        </p:spPr>
      </p:pic>
      <p:sp>
        <p:nvSpPr>
          <p:cNvPr id="7" name="Rectangle 6"/>
          <p:cNvSpPr/>
          <p:nvPr/>
        </p:nvSpPr>
        <p:spPr>
          <a:xfrm>
            <a:off x="152400" y="3962400"/>
            <a:ext cx="8915400" cy="1477328"/>
          </a:xfrm>
          <a:prstGeom prst="rect">
            <a:avLst/>
          </a:prstGeom>
          <a:solidFill>
            <a:srgbClr val="5C8E2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wrap="square">
            <a:spAutoFit/>
          </a:bodyPr>
          <a:lstStyle/>
          <a:p>
            <a:pPr algn="ctr"/>
            <a:endParaRPr lang="en-GB" i="1" dirty="0" smtClean="0"/>
          </a:p>
          <a:p>
            <a:pPr algn="ctr"/>
            <a:r>
              <a:rPr lang="sr-Cyrl-RS" i="1" dirty="0" smtClean="0"/>
              <a:t>У оквиру пројекта </a:t>
            </a:r>
            <a:r>
              <a:rPr lang="en-GB" i="1" dirty="0" smtClean="0"/>
              <a:t>Di-XL </a:t>
            </a:r>
            <a:r>
              <a:rPr lang="sr-Cyrl-RS" i="1" dirty="0" smtClean="0"/>
              <a:t>потрудићемо се да пронађемо начин на који би штампана грађа и ДВД били лакше доступни корисницима библиотеке. За ову намену сва штампана грађа и ДВД морају имати </a:t>
            </a:r>
            <a:r>
              <a:rPr lang="en-US" i="1" dirty="0" smtClean="0"/>
              <a:t>ISBN </a:t>
            </a:r>
            <a:r>
              <a:rPr lang="sr-Cyrl-RS" i="1" smtClean="0"/>
              <a:t>број.</a:t>
            </a:r>
            <a:endParaRPr lang="lt-LT" dirty="0"/>
          </a:p>
          <a:p>
            <a:pPr algn="ctr"/>
            <a:endParaRPr lang="lt-LT" dirty="0"/>
          </a:p>
        </p:txBody>
      </p:sp>
      <p:pic>
        <p:nvPicPr>
          <p:cNvPr id="6"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9493190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40" y="381000"/>
            <a:ext cx="9067799" cy="3657600"/>
          </a:xfrm>
        </p:spPr>
        <p:txBody>
          <a:bodyPr>
            <a:normAutofit fontScale="77500" lnSpcReduction="20000"/>
          </a:bodyPr>
          <a:lstStyle/>
          <a:p>
            <a:pPr marL="109728" indent="0">
              <a:lnSpc>
                <a:spcPct val="120000"/>
              </a:lnSpc>
              <a:spcBef>
                <a:spcPts val="1200"/>
              </a:spcBef>
              <a:spcAft>
                <a:spcPts val="600"/>
              </a:spcAft>
              <a:buNone/>
            </a:pPr>
            <a:r>
              <a:rPr lang="sr-Cyrl-RS" b="1" dirty="0" smtClean="0"/>
              <a:t>Вебсајтови </a:t>
            </a:r>
            <a:r>
              <a:rPr lang="sr-Cyrl-RS" dirty="0" smtClean="0"/>
              <a:t>пројеката су моћни алати за досезање до циљних група корисника и промоцију пројекта.</a:t>
            </a:r>
            <a:r>
              <a:rPr lang="en-GB" dirty="0" smtClean="0"/>
              <a:t> </a:t>
            </a:r>
            <a:r>
              <a:rPr lang="sr-Cyrl-RS" dirty="0" smtClean="0"/>
              <a:t>Руководиоци пројектима користе своје вебсајтове како би објављивали </a:t>
            </a:r>
            <a:r>
              <a:rPr lang="sr-Cyrl-RS" b="1" dirty="0" smtClean="0"/>
              <a:t>информације</a:t>
            </a:r>
            <a:r>
              <a:rPr lang="sr-Cyrl-RS" dirty="0" smtClean="0"/>
              <a:t> о пројекту , </a:t>
            </a:r>
            <a:r>
              <a:rPr lang="sr-Cyrl-RS" b="1" dirty="0" smtClean="0"/>
              <a:t>вести</a:t>
            </a:r>
            <a:r>
              <a:rPr lang="sr-Cyrl-RS" dirty="0" smtClean="0"/>
              <a:t> о активностима и на крају саме </a:t>
            </a:r>
            <a:r>
              <a:rPr lang="sr-Cyrl-RS" b="1" dirty="0" smtClean="0"/>
              <a:t>резултате</a:t>
            </a:r>
            <a:r>
              <a:rPr lang="sr-Cyrl-RS" dirty="0" smtClean="0"/>
              <a:t>.</a:t>
            </a:r>
            <a:r>
              <a:rPr lang="en-GB" dirty="0" smtClean="0"/>
              <a:t> </a:t>
            </a:r>
            <a:endParaRPr lang="lt-LT" dirty="0"/>
          </a:p>
          <a:p>
            <a:pPr marL="109728" indent="0">
              <a:lnSpc>
                <a:spcPct val="120000"/>
              </a:lnSpc>
              <a:spcBef>
                <a:spcPts val="1200"/>
              </a:spcBef>
              <a:spcAft>
                <a:spcPts val="600"/>
              </a:spcAft>
              <a:buNone/>
            </a:pPr>
            <a:r>
              <a:rPr lang="sr-Cyrl-RS" b="1" dirty="0" smtClean="0">
                <a:solidFill>
                  <a:srgbClr val="00B050"/>
                </a:solidFill>
              </a:rPr>
              <a:t>У ситуацији када постоје милијарде веб страница у сајберспејсу један од главних изазова у дисеминацији резултата пројеката јесте како да обезбедимо да циљна публика баш њих посети. Ово значи да, иако су веб сајтови алати за дисеминацију, једноставно није довољно да они буду само онлајн доступни, него их је такође потребно активно промовисати.</a:t>
            </a:r>
            <a:endParaRPr lang="lt-LT" dirty="0">
              <a:solidFill>
                <a:srgbClr val="00B050"/>
              </a:solidFill>
            </a:endParaRPr>
          </a:p>
          <a:p>
            <a:pPr marL="0" indent="0">
              <a:buNone/>
            </a:pPr>
            <a:endParaRPr lang="en-GB" b="1" i="1" dirty="0" smtClean="0">
              <a:solidFill>
                <a:schemeClr val="accent5">
                  <a:lumMod val="75000"/>
                </a:schemeClr>
              </a:solidFill>
              <a:effectLst>
                <a:outerShdw blurRad="38100" dist="38100" dir="2700000" algn="tl">
                  <a:srgbClr val="000000">
                    <a:alpha val="43137"/>
                  </a:srgbClr>
                </a:outerShdw>
              </a:effectLst>
            </a:endParaRPr>
          </a:p>
          <a:p>
            <a:pPr>
              <a:buClr>
                <a:srgbClr val="C00000"/>
              </a:buClr>
              <a:buFont typeface="Wingdings" pitchFamily="2" charset="2"/>
              <a:buChar char="§"/>
            </a:pPr>
            <a:endParaRPr lang="lt-LT" dirty="0"/>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81790" y="5943600"/>
            <a:ext cx="2362210" cy="98006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0" y="5791200"/>
            <a:ext cx="2438400" cy="990600"/>
          </a:xfrm>
          <a:prstGeom prst="rect">
            <a:avLst/>
          </a:prstGeom>
        </p:spPr>
      </p:pic>
      <p:sp>
        <p:nvSpPr>
          <p:cNvPr id="7" name="Rectangle 6"/>
          <p:cNvSpPr/>
          <p:nvPr/>
        </p:nvSpPr>
        <p:spPr>
          <a:xfrm>
            <a:off x="304800" y="4261974"/>
            <a:ext cx="8534400" cy="1477328"/>
          </a:xfrm>
          <a:prstGeom prst="rect">
            <a:avLst/>
          </a:prstGeom>
          <a:solidFill>
            <a:srgbClr val="5C8E2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wrap="square">
            <a:spAutoFit/>
          </a:bodyPr>
          <a:lstStyle/>
          <a:p>
            <a:pPr algn="ctr"/>
            <a:endParaRPr lang="en-GB" i="1" dirty="0" smtClean="0"/>
          </a:p>
          <a:p>
            <a:pPr algn="ctr"/>
            <a:r>
              <a:rPr lang="sr-Cyrl-RS" i="1" dirty="0" smtClean="0"/>
              <a:t>У оквиру пројекта </a:t>
            </a:r>
            <a:r>
              <a:rPr lang="en-GB" i="1" dirty="0" smtClean="0"/>
              <a:t>Di-XL </a:t>
            </a:r>
            <a:r>
              <a:rPr lang="sr-Cyrl-RS" i="1" dirty="0" smtClean="0"/>
              <a:t>предлажемо дисеминацију вебсајтова пројеката целоживотног учења користећи банере на почетним страницама сајтова библиотека са листама пројеката и адресама њихових презентација.</a:t>
            </a:r>
            <a:endParaRPr lang="lt-LT" dirty="0"/>
          </a:p>
        </p:txBody>
      </p:sp>
    </p:spTree>
    <p:extLst>
      <p:ext uri="{BB962C8B-B14F-4D97-AF65-F5344CB8AC3E}">
        <p14:creationId xmlns:p14="http://schemas.microsoft.com/office/powerpoint/2010/main" xmlns="" val="18694374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4475"/>
          </a:xfrm>
        </p:spPr>
        <p:txBody>
          <a:bodyPr>
            <a:normAutofit fontScale="90000"/>
          </a:bodyPr>
          <a:lstStyle/>
          <a:p>
            <a:pPr algn="ctr"/>
            <a:r>
              <a:rPr lang="sr-Cyrl-RS" sz="2000" dirty="0" smtClean="0">
                <a:solidFill>
                  <a:srgbClr val="0070C0"/>
                </a:solidFill>
                <a:effectLst/>
              </a:rPr>
              <a:t>Алат за дисеминацију </a:t>
            </a:r>
            <a:r>
              <a:rPr lang="en-GB" sz="2000" dirty="0" smtClean="0">
                <a:solidFill>
                  <a:srgbClr val="0070C0"/>
                </a:solidFill>
                <a:effectLst/>
              </a:rPr>
              <a:t>– </a:t>
            </a:r>
            <a:r>
              <a:rPr lang="lt-LT" sz="2000" dirty="0" smtClean="0">
                <a:solidFill>
                  <a:srgbClr val="0070C0"/>
                </a:solidFill>
                <a:effectLst/>
              </a:rPr>
              <a:t/>
            </a:r>
            <a:br>
              <a:rPr lang="lt-LT" sz="2000" dirty="0" smtClean="0">
                <a:solidFill>
                  <a:srgbClr val="0070C0"/>
                </a:solidFill>
                <a:effectLst/>
              </a:rPr>
            </a:br>
            <a:r>
              <a:rPr lang="sr-Cyrl-RS" sz="2000" dirty="0" smtClean="0">
                <a:solidFill>
                  <a:srgbClr val="0070C0"/>
                </a:solidFill>
                <a:effectLst/>
              </a:rPr>
              <a:t>Промовисање вебсајтова пројеката целоживотног учења кроз библиотеке</a:t>
            </a:r>
            <a:endParaRPr lang="lt-LT" sz="2000" dirty="0">
              <a:solidFill>
                <a:srgbClr val="0070C0"/>
              </a:solidFill>
              <a:effectLst/>
            </a:endParaRPr>
          </a:p>
        </p:txBody>
      </p:sp>
      <p:pic>
        <p:nvPicPr>
          <p:cNvPr id="9" name="Content Placeholder 8" descr="shema dixl.jpg"/>
          <p:cNvPicPr>
            <a:picLocks noGrp="1" noChangeAspect="1"/>
          </p:cNvPicPr>
          <p:nvPr>
            <p:ph idx="1"/>
          </p:nvPr>
        </p:nvPicPr>
        <p:blipFill>
          <a:blip r:embed="rId3"/>
          <a:stretch>
            <a:fillRect/>
          </a:stretch>
        </p:blipFill>
        <p:spPr>
          <a:xfrm>
            <a:off x="714348" y="928670"/>
            <a:ext cx="8001024" cy="6767633"/>
          </a:xfrm>
        </p:spPr>
      </p:pic>
    </p:spTree>
    <p:extLst>
      <p:ext uri="{BB962C8B-B14F-4D97-AF65-F5344CB8AC3E}">
        <p14:creationId xmlns:p14="http://schemas.microsoft.com/office/powerpoint/2010/main" xmlns="" val="24181461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763</TotalTime>
  <Words>1072</Words>
  <Application>Microsoft Office PowerPoint</Application>
  <PresentationFormat>On-screen Show (4:3)</PresentationFormat>
  <Paragraphs>80</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 EU Lifelong Learning Programme, KA4 project  Дисеминација и експлоатација кроз библиотеке – за успех и одрживост резултата пројеката целоживотног учења (LLP)                     Новембар 2012 – Октобар 2014                                      </vt:lpstr>
      <vt:lpstr>Основни подаци о Програму целоживотног учења  (LLP - Life Long Learning Programme) 2007-2013</vt:lpstr>
      <vt:lpstr>Секторски подпрограми LLP</vt:lpstr>
      <vt:lpstr>Трансверзални програми LLP</vt:lpstr>
      <vt:lpstr>Други програми целоживотног учења</vt:lpstr>
      <vt:lpstr>Главне етапе животног циклуса пројеката целоживотног учења</vt:lpstr>
      <vt:lpstr>Концепт дисеминације и експлоатације</vt:lpstr>
      <vt:lpstr>На шта се мисли када се каже: “дисеминација и експлоатација резултата пројеката”?</vt:lpstr>
      <vt:lpstr>Експлоатација = мејнстриминг и мултипликација</vt:lpstr>
      <vt:lpstr>Slide 10</vt:lpstr>
      <vt:lpstr>Slide 11</vt:lpstr>
      <vt:lpstr>Алат за дисеминацију –  Промовисање вебсајтова пројеката целоживотног учења кроз библиотеке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Pedja</cp:lastModifiedBy>
  <cp:revision>77</cp:revision>
  <dcterms:created xsi:type="dcterms:W3CDTF">2013-02-19T08:55:37Z</dcterms:created>
  <dcterms:modified xsi:type="dcterms:W3CDTF">2014-02-24T10:16:05Z</dcterms:modified>
</cp:coreProperties>
</file>